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4"/>
  </p:sldMasterIdLst>
  <p:notesMasterIdLst>
    <p:notesMasterId r:id="rId45"/>
  </p:notesMasterIdLst>
  <p:sldIdLst>
    <p:sldId id="257" r:id="rId5"/>
    <p:sldId id="399" r:id="rId6"/>
    <p:sldId id="325" r:id="rId7"/>
    <p:sldId id="384" r:id="rId8"/>
    <p:sldId id="397" r:id="rId9"/>
    <p:sldId id="398" r:id="rId10"/>
    <p:sldId id="327" r:id="rId11"/>
    <p:sldId id="350" r:id="rId12"/>
    <p:sldId id="335" r:id="rId13"/>
    <p:sldId id="348" r:id="rId14"/>
    <p:sldId id="379" r:id="rId15"/>
    <p:sldId id="383" r:id="rId16"/>
    <p:sldId id="374" r:id="rId17"/>
    <p:sldId id="339" r:id="rId18"/>
    <p:sldId id="376" r:id="rId19"/>
    <p:sldId id="395" r:id="rId20"/>
    <p:sldId id="396" r:id="rId21"/>
    <p:sldId id="390" r:id="rId22"/>
    <p:sldId id="392" r:id="rId23"/>
    <p:sldId id="391" r:id="rId24"/>
    <p:sldId id="393" r:id="rId25"/>
    <p:sldId id="394" r:id="rId26"/>
    <p:sldId id="358" r:id="rId27"/>
    <p:sldId id="363" r:id="rId28"/>
    <p:sldId id="355" r:id="rId29"/>
    <p:sldId id="354" r:id="rId30"/>
    <p:sldId id="361" r:id="rId31"/>
    <p:sldId id="300" r:id="rId32"/>
    <p:sldId id="400" r:id="rId33"/>
    <p:sldId id="280" r:id="rId34"/>
    <p:sldId id="321" r:id="rId35"/>
    <p:sldId id="370" r:id="rId36"/>
    <p:sldId id="371" r:id="rId37"/>
    <p:sldId id="347" r:id="rId38"/>
    <p:sldId id="357" r:id="rId39"/>
    <p:sldId id="341" r:id="rId40"/>
    <p:sldId id="284" r:id="rId41"/>
    <p:sldId id="258" r:id="rId42"/>
    <p:sldId id="259" r:id="rId43"/>
    <p:sldId id="260" r:id="rId44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34D686C-649A-590A-F8E1-ED905DF32C63}" name="Michael A Horberg" initials="MAH" userId="S::Michael.Horberg@kp.org::db5eae88-e872-4e6a-b654-dd21035f3779" providerId="AD"/>
  <p188:author id="{701639B6-746D-BE14-32EB-1DCF3E9D6F7E}" name="Suzanne Simons" initials="SS" userId="S-1-5-21-1307620897-803260195-429266462-1271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omee1" initials="t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92FF"/>
    <a:srgbClr val="65B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9195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826" y="5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250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microsoft.com/office/2018/10/relationships/authors" Target="author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commentAuthors" Target="commentAuthor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A2F3917-1C42-4B64-A181-FF16FAFC311B}" type="datetimeFigureOut">
              <a:rPr lang="en-US" smtClean="0"/>
              <a:t>4/22/2024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CF192C6-6CB2-408B-B674-751C51EC937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65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1574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256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254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9938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85924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7579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7344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3915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9141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30709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84931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8148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991078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3790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6650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13787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18715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0077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4175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063573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451915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Hypodermics are data areas that </a:t>
            </a:r>
            <a:r>
              <a:rPr lang="en-US" i="1" dirty="0"/>
              <a:t>generally</a:t>
            </a:r>
            <a:r>
              <a:rPr lang="en-US" dirty="0"/>
              <a:t> only a provider would have, and the piggy bank is the data area that only an insurer would have (typically).</a:t>
            </a:r>
          </a:p>
          <a:p>
            <a:endParaRPr lang="en-US" dirty="0"/>
          </a:p>
          <a:p>
            <a:r>
              <a:rPr lang="en-US" dirty="0"/>
              <a:t>Note that not every site implements every data area. Tumor, in particular, is one that several sites do not have.</a:t>
            </a:r>
          </a:p>
          <a:p>
            <a:endParaRPr lang="en-US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DC57A8-AE18-4654-B6AF-04B3577165B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4132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dirty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20F84F73-FC30-41F2-8F1D-DBD50C209591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44495299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cs typeface="Calibri" panose="020F0502020204030204"/>
              </a:rPr>
              <a:t>CESR Is important for many reasons – but the one I want to highlight is that their work gives us many great shoulders to stand on! Recent example – PRO. And we’ll be talking about this later – CESR SDoH is a good place for us to start.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A1ED8B-5F47-400D-9185-D9174C604B77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143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appreciation for speed with which we had to put this together.</a:t>
            </a:r>
          </a:p>
          <a:p>
            <a:r>
              <a:rPr lang="en-US" dirty="0"/>
              <a:t>Remind folks this was not our originally intended dates.</a:t>
            </a:r>
          </a:p>
          <a:p>
            <a:r>
              <a:rPr lang="en-US" dirty="0"/>
              <a:t>Incredible amount of speed required.</a:t>
            </a:r>
          </a:p>
          <a:p>
            <a:r>
              <a:rPr lang="en-US" dirty="0"/>
              <a:t>	Had to expediate abstract submission deadlines</a:t>
            </a:r>
          </a:p>
          <a:p>
            <a:r>
              <a:rPr lang="en-US" dirty="0"/>
              <a:t>	Expedited slide deadlines, etc.</a:t>
            </a:r>
          </a:p>
          <a:p>
            <a:r>
              <a:rPr lang="en-US" dirty="0"/>
              <a:t>We are much more ahead already for next year!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557469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192C6-6CB2-408B-B674-751C51EC93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09565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192C6-6CB2-408B-B674-751C51EC93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09565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832855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8637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3655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89016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44793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8615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F192C6-6CB2-408B-B674-751C51EC93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75012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65125" y="714375"/>
            <a:ext cx="6280150" cy="3532188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4720" y="4490032"/>
            <a:ext cx="5140960" cy="4252781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59220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CF192C6-6CB2-408B-B674-751C51EC9378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188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HCSR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" y="0"/>
            <a:ext cx="11842751" cy="1112838"/>
            <a:chOff x="0" y="0"/>
            <a:chExt cx="5595" cy="701"/>
          </a:xfrm>
        </p:grpSpPr>
        <p:pic>
          <p:nvPicPr>
            <p:cNvPr id="5" name="Picture 9" descr="cornergraphi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672"/>
              <a:ext cx="5595" cy="29"/>
            </a:xfrm>
            <a:prstGeom prst="rect">
              <a:avLst/>
            </a:prstGeom>
            <a:solidFill>
              <a:srgbClr val="6BAFE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sp>
        <p:nvSpPr>
          <p:cNvPr id="7" name="Rectangle 6"/>
          <p:cNvSpPr>
            <a:spLocks noChangeArrowheads="1"/>
          </p:cNvSpPr>
          <p:nvPr userDrawn="1"/>
        </p:nvSpPr>
        <p:spPr bwMode="auto">
          <a:xfrm>
            <a:off x="0" y="1112838"/>
            <a:ext cx="4267200" cy="5745162"/>
          </a:xfrm>
          <a:prstGeom prst="rect">
            <a:avLst/>
          </a:prstGeom>
          <a:solidFill>
            <a:srgbClr val="2E5592"/>
          </a:solidFill>
          <a:ln>
            <a:noFill/>
          </a:ln>
          <a:effectLst>
            <a:outerShdw blurRad="40000" dist="23000" dir="5400000" rotWithShape="0">
              <a:srgbClr val="808080">
                <a:alpha val="34999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FFFFFF"/>
              </a:solidFill>
              <a:latin typeface="Calibri" pitchFamily="34" charset="0"/>
              <a:ea typeface="ＭＳ Ｐゴシック" pitchFamily="34" charset="-128"/>
            </a:endParaRPr>
          </a:p>
        </p:txBody>
      </p:sp>
      <p:pic>
        <p:nvPicPr>
          <p:cNvPr id="8" name="Picture 1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4978400" y="1676400"/>
            <a:ext cx="6502400" cy="4572000"/>
          </a:xfrm>
        </p:spPr>
        <p:txBody>
          <a:bodyPr/>
          <a:lstStyle>
            <a:lvl1pPr>
              <a:defRPr sz="4400"/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sp>
        <p:nvSpPr>
          <p:cNvPr id="10649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08000" y="4572000"/>
            <a:ext cx="3251200" cy="16764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400" i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15314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0007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1233" y="28576"/>
            <a:ext cx="2802467" cy="65246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1" y="28576"/>
            <a:ext cx="8208433" cy="65246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96040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4/22/2024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A89304-3B45-2F92-732A-A5774F9DC524}"/>
              </a:ext>
            </a:extLst>
          </p:cNvPr>
          <p:cNvSpPr txBox="1"/>
          <p:nvPr userDrawn="1"/>
        </p:nvSpPr>
        <p:spPr>
          <a:xfrm>
            <a:off x="969035" y="6358417"/>
            <a:ext cx="1025393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Leveraging the Power of the Network in Rapidly Changing Times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820C29AC-E7D1-F482-5936-B5B25978171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4836"/>
            <a:ext cx="1728216" cy="172821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556A2-EB45-1216-7569-246FBFE496DD}"/>
              </a:ext>
            </a:extLst>
          </p:cNvPr>
          <p:cNvSpPr/>
          <p:nvPr userDrawn="1"/>
        </p:nvSpPr>
        <p:spPr>
          <a:xfrm>
            <a:off x="1572768" y="0"/>
            <a:ext cx="10619232" cy="1463226"/>
          </a:xfrm>
          <a:prstGeom prst="rect">
            <a:avLst/>
          </a:prstGeom>
          <a:solidFill>
            <a:srgbClr val="52B73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4C2EB50-5F06-BE66-7444-98A089249DB3}"/>
              </a:ext>
            </a:extLst>
          </p:cNvPr>
          <p:cNvSpPr/>
          <p:nvPr userDrawn="1"/>
        </p:nvSpPr>
        <p:spPr>
          <a:xfrm>
            <a:off x="1572768" y="1210491"/>
            <a:ext cx="10619232" cy="252734"/>
          </a:xfrm>
          <a:prstGeom prst="rect">
            <a:avLst/>
          </a:prstGeom>
          <a:solidFill>
            <a:srgbClr val="E4302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72F427-2E51-CCC3-9476-DE202BEC4433}"/>
              </a:ext>
            </a:extLst>
          </p:cNvPr>
          <p:cNvSpPr txBox="1"/>
          <p:nvPr userDrawn="1"/>
        </p:nvSpPr>
        <p:spPr>
          <a:xfrm>
            <a:off x="1728214" y="68701"/>
            <a:ext cx="46285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HCSRN Annual Conference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336A509-0850-C90B-24E7-3CEA958FD36B}"/>
              </a:ext>
            </a:extLst>
          </p:cNvPr>
          <p:cNvSpPr/>
          <p:nvPr userDrawn="1"/>
        </p:nvSpPr>
        <p:spPr>
          <a:xfrm>
            <a:off x="-1" y="6088559"/>
            <a:ext cx="12192001" cy="769441"/>
          </a:xfrm>
          <a:prstGeom prst="rect">
            <a:avLst/>
          </a:prstGeom>
          <a:solidFill>
            <a:srgbClr val="3E95B9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BBE5C74-3671-B79F-BEFD-C0848EF19A38}"/>
              </a:ext>
            </a:extLst>
          </p:cNvPr>
          <p:cNvSpPr txBox="1"/>
          <p:nvPr userDrawn="1"/>
        </p:nvSpPr>
        <p:spPr>
          <a:xfrm>
            <a:off x="726774" y="6088559"/>
            <a:ext cx="10786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>
                <a:solidFill>
                  <a:schemeClr val="bg1"/>
                </a:solidFill>
              </a:rPr>
              <a:t>Advancing High Quality, Equitable Research in the</a:t>
            </a:r>
          </a:p>
          <a:p>
            <a:pPr algn="ctr"/>
            <a:r>
              <a:rPr lang="en-US" sz="2200" b="1" dirty="0">
                <a:solidFill>
                  <a:schemeClr val="bg1"/>
                </a:solidFill>
              </a:rPr>
              <a:t>Age of New Health Care Technologies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1488D17-F7B9-2EB5-5822-E20E4804B5FD}"/>
              </a:ext>
            </a:extLst>
          </p:cNvPr>
          <p:cNvSpPr txBox="1"/>
          <p:nvPr userDrawn="1"/>
        </p:nvSpPr>
        <p:spPr>
          <a:xfrm>
            <a:off x="8992835" y="95852"/>
            <a:ext cx="29419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200" b="1" dirty="0">
                <a:solidFill>
                  <a:schemeClr val="bg1"/>
                </a:solidFill>
              </a:rPr>
              <a:t>Milwaukee Wisconsin</a:t>
            </a:r>
          </a:p>
        </p:txBody>
      </p:sp>
    </p:spTree>
    <p:extLst>
      <p:ext uri="{BB962C8B-B14F-4D97-AF65-F5344CB8AC3E}">
        <p14:creationId xmlns:p14="http://schemas.microsoft.com/office/powerpoint/2010/main" val="29036690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" y="0"/>
            <a:ext cx="11842751" cy="1112838"/>
            <a:chOff x="0" y="0"/>
            <a:chExt cx="5595" cy="701"/>
          </a:xfrm>
        </p:grpSpPr>
        <p:pic>
          <p:nvPicPr>
            <p:cNvPr id="5" name="Picture 9" descr="cornergraphi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785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672"/>
              <a:ext cx="5595" cy="29"/>
            </a:xfrm>
            <a:prstGeom prst="rect">
              <a:avLst/>
            </a:prstGeom>
            <a:solidFill>
              <a:srgbClr val="6BAFE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600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78251" y="28575"/>
            <a:ext cx="8045449" cy="10668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508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6"/>
          <p:cNvGrpSpPr>
            <a:grpSpLocks/>
          </p:cNvGrpSpPr>
          <p:nvPr userDrawn="1"/>
        </p:nvGrpSpPr>
        <p:grpSpPr bwMode="auto">
          <a:xfrm>
            <a:off x="1" y="0"/>
            <a:ext cx="11842751" cy="1112838"/>
            <a:chOff x="0" y="0"/>
            <a:chExt cx="5595" cy="701"/>
          </a:xfrm>
        </p:grpSpPr>
        <p:pic>
          <p:nvPicPr>
            <p:cNvPr id="5" name="Picture 9" descr="cornergraphi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Rectangle 5"/>
            <p:cNvSpPr>
              <a:spLocks noChangeArrowheads="1"/>
            </p:cNvSpPr>
            <p:nvPr/>
          </p:nvSpPr>
          <p:spPr bwMode="auto">
            <a:xfrm>
              <a:off x="0" y="672"/>
              <a:ext cx="5595" cy="29"/>
            </a:xfrm>
            <a:prstGeom prst="rect">
              <a:avLst/>
            </a:prstGeom>
            <a:solidFill>
              <a:srgbClr val="6BAFE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7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3979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6"/>
          <p:cNvGrpSpPr>
            <a:grpSpLocks/>
          </p:cNvGrpSpPr>
          <p:nvPr userDrawn="1"/>
        </p:nvGrpSpPr>
        <p:grpSpPr bwMode="auto">
          <a:xfrm>
            <a:off x="1" y="0"/>
            <a:ext cx="11842751" cy="1112838"/>
            <a:chOff x="0" y="0"/>
            <a:chExt cx="5595" cy="701"/>
          </a:xfrm>
        </p:grpSpPr>
        <p:pic>
          <p:nvPicPr>
            <p:cNvPr id="6" name="Picture 9" descr="cornergraphic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Rectangle 6"/>
            <p:cNvSpPr>
              <a:spLocks noChangeArrowheads="1"/>
            </p:cNvSpPr>
            <p:nvPr/>
          </p:nvSpPr>
          <p:spPr bwMode="auto">
            <a:xfrm>
              <a:off x="0" y="672"/>
              <a:ext cx="5595" cy="29"/>
            </a:xfrm>
            <a:prstGeom prst="rect">
              <a:avLst/>
            </a:prstGeom>
            <a:solidFill>
              <a:srgbClr val="6BAFE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  <p:pic>
        <p:nvPicPr>
          <p:cNvPr id="8" name="Picture 1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953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6641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7600" y="228600"/>
            <a:ext cx="10972800" cy="1143000"/>
          </a:xfrm>
        </p:spPr>
        <p:txBody>
          <a:bodyPr/>
          <a:lstStyle>
            <a:lvl1pPr algn="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5867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970176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17507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238141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118" y="41275"/>
            <a:ext cx="2889249" cy="1073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196687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95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305300" y="28575"/>
            <a:ext cx="7518400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grpSp>
        <p:nvGrpSpPr>
          <p:cNvPr id="1028" name="Group 6"/>
          <p:cNvGrpSpPr>
            <a:grpSpLocks/>
          </p:cNvGrpSpPr>
          <p:nvPr userDrawn="1"/>
        </p:nvGrpSpPr>
        <p:grpSpPr bwMode="auto">
          <a:xfrm>
            <a:off x="1" y="0"/>
            <a:ext cx="11842751" cy="1112838"/>
            <a:chOff x="0" y="0"/>
            <a:chExt cx="5595" cy="701"/>
          </a:xfrm>
        </p:grpSpPr>
        <p:pic>
          <p:nvPicPr>
            <p:cNvPr id="1029" name="Picture 9" descr="cornergraphic.jpg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2016" cy="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0" y="672"/>
              <a:ext cx="5595" cy="29"/>
            </a:xfrm>
            <a:prstGeom prst="rect">
              <a:avLst/>
            </a:prstGeom>
            <a:solidFill>
              <a:srgbClr val="6BAFE0"/>
            </a:solidFill>
            <a:ln w="9525">
              <a:solidFill>
                <a:srgbClr val="4A7EBB"/>
              </a:solidFill>
              <a:miter lim="800000"/>
              <a:headEnd/>
              <a:tailEnd/>
            </a:ln>
            <a:effectLst>
              <a:outerShdw blurRad="40000"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 dirty="0">
                <a:solidFill>
                  <a:srgbClr val="FFFFFF"/>
                </a:solidFill>
                <a:latin typeface="Calibri" pitchFamily="34" charset="0"/>
                <a:ea typeface="ＭＳ Ｐゴシック" pitchFamily="34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028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08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0071BC"/>
        </a:buClr>
        <a:buSzPct val="80000"/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0000"/>
        <a:buFont typeface="Wingdings" panose="05000000000000000000" pitchFamily="2" charset="2"/>
        <a:buChar char="Ø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SzPct val="60000"/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shop.printyourcause.com/campaigns/30th-anniversary-stor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https://files.constantcontact.com/7aa00703801/96e552b6-7748-4091-9c1f-a2fcc97d9bf0.png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https://files.constantcontact.com/7aa00703801/96e552b6-7748-4091-9c1f-a2fcc97d9bf0.pn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svg"/><Relationship Id="rId5" Type="http://schemas.openxmlformats.org/officeDocument/2006/relationships/image" Target="../media/image34.png"/><Relationship Id="rId4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sv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9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12" Type="http://schemas.openxmlformats.org/officeDocument/2006/relationships/image" Target="../media/image2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jpeg"/><Relationship Id="rId5" Type="http://schemas.openxmlformats.org/officeDocument/2006/relationships/image" Target="../media/image21.jpeg"/><Relationship Id="rId10" Type="http://schemas.openxmlformats.org/officeDocument/2006/relationships/image" Target="../media/image26.png"/><Relationship Id="rId4" Type="http://schemas.openxmlformats.org/officeDocument/2006/relationships/image" Target="../media/image20.jpeg"/><Relationship Id="rId9" Type="http://schemas.openxmlformats.org/officeDocument/2006/relationships/image" Target="../media/image25.jpeg"/><Relationship Id="rId1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4223656" y="1741932"/>
            <a:ext cx="7968343" cy="4335017"/>
          </a:xfrm>
        </p:spPr>
        <p:txBody>
          <a:bodyPr anchor="ctr"/>
          <a:lstStyle/>
          <a:p>
            <a:pPr algn="ctr"/>
            <a:r>
              <a:rPr lang="en-US" altLang="en-US" b="1" dirty="0">
                <a:cs typeface="Arial" panose="020B0604020202020204" pitchFamily="34" charset="0"/>
              </a:rPr>
              <a:t>The State of the Network </a:t>
            </a:r>
            <a:br>
              <a:rPr lang="en-US" altLang="en-US" b="1" dirty="0">
                <a:cs typeface="Arial" panose="020B0604020202020204" pitchFamily="34" charset="0"/>
              </a:rPr>
            </a:br>
            <a:br>
              <a:rPr lang="en-US" altLang="en-US" dirty="0"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Michael Horberg, MD MAS FACP FIDSA</a:t>
            </a:r>
            <a:br>
              <a:rPr lang="en-US" altLang="en-US" sz="32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altLang="en-US" sz="3200" dirty="0">
                <a:solidFill>
                  <a:srgbClr val="0070C0"/>
                </a:solidFill>
                <a:cs typeface="Arial" panose="020B0604020202020204" pitchFamily="34" charset="0"/>
              </a:rPr>
              <a:t>HCSRN Governing Board Chair</a:t>
            </a:r>
            <a:br>
              <a:rPr lang="en-US" altLang="en-US" sz="3200" dirty="0">
                <a:solidFill>
                  <a:srgbClr val="0070C0"/>
                </a:solidFill>
                <a:cs typeface="Arial" panose="020B0604020202020204" pitchFamily="34" charset="0"/>
              </a:rPr>
            </a:br>
            <a:br>
              <a:rPr lang="en-US" altLang="en-US" sz="3200" dirty="0">
                <a:solidFill>
                  <a:srgbClr val="0070C0"/>
                </a:solidFill>
                <a:cs typeface="Arial" panose="020B0604020202020204" pitchFamily="34" charset="0"/>
              </a:rPr>
            </a:b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Associate Medical Director</a:t>
            </a:r>
            <a:b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Kaiser Permanente Mid-Atlantic Permanente Medical Group</a:t>
            </a:r>
            <a:br>
              <a:rPr lang="en-US" sz="2400" dirty="0">
                <a:solidFill>
                  <a:srgbClr val="0070C0"/>
                </a:solidFill>
              </a:rPr>
            </a:b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Executive Director,</a:t>
            </a:r>
            <a:b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</a:br>
            <a:r>
              <a:rPr lang="en-US" sz="2400" b="0" i="0" dirty="0">
                <a:solidFill>
                  <a:srgbClr val="0070C0"/>
                </a:solidFill>
                <a:effectLst/>
                <a:latin typeface="Arial" panose="020B0604020202020204" pitchFamily="34" charset="0"/>
              </a:rPr>
              <a:t>Mid-Atlantic Permanente Research Institute</a:t>
            </a:r>
            <a:br>
              <a:rPr lang="en-US" b="1" i="1" dirty="0">
                <a:solidFill>
                  <a:srgbClr val="0070C0"/>
                </a:solidFill>
              </a:rPr>
            </a:b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267286" y="2269720"/>
            <a:ext cx="3840480" cy="3686581"/>
          </a:xfrm>
        </p:spPr>
        <p:txBody>
          <a:bodyPr anchor="b"/>
          <a:lstStyle/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  <a:p>
            <a:endParaRPr lang="en-US" sz="2000" b="1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17B3444-FB81-F207-8043-3FCBC2482C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88593" y="1741932"/>
            <a:ext cx="3919173" cy="4563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8582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6A586B-3110-0566-3523-A780DD5A4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7800" y="28575"/>
            <a:ext cx="6824133" cy="1066800"/>
          </a:xfrm>
        </p:spPr>
        <p:txBody>
          <a:bodyPr/>
          <a:lstStyle/>
          <a:p>
            <a:r>
              <a:rPr lang="en-US" b="1" dirty="0"/>
              <a:t>Why I Want to be 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9159EF-46A4-C940-DB56-E88483830C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0694" y="1449195"/>
            <a:ext cx="11137154" cy="3437766"/>
          </a:xfrm>
        </p:spPr>
        <p:txBody>
          <a:bodyPr/>
          <a:lstStyle/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Engage in great science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Learn and share new data, new methods, and new findings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Meet old and new colleagues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b="1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Make connections - I challenge all of us to make 2-3 new friends/colleagues while here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Bring back new ideas to MAPRI and KPMAS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 always come back with 2-3 new ideas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Further enhance and develop HCSRN 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Enjoy each other’s company</a:t>
            </a:r>
          </a:p>
        </p:txBody>
      </p:sp>
    </p:spTree>
    <p:extLst>
      <p:ext uri="{BB962C8B-B14F-4D97-AF65-F5344CB8AC3E}">
        <p14:creationId xmlns:p14="http://schemas.microsoft.com/office/powerpoint/2010/main" val="13089370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0C1A58-F6B5-C5E4-795B-3BB1D2659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1920" y="28575"/>
            <a:ext cx="7891780" cy="1066800"/>
          </a:xfrm>
        </p:spPr>
        <p:txBody>
          <a:bodyPr/>
          <a:lstStyle/>
          <a:p>
            <a:r>
              <a:rPr lang="en-US" b="1" dirty="0"/>
              <a:t>HCSRN Celebrates 30 Years!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FFE6C-6A1F-61A6-9C1B-08C1490C4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091" y="1211943"/>
            <a:ext cx="10972800" cy="3403600"/>
          </a:xfrm>
        </p:spPr>
        <p:txBody>
          <a:bodyPr/>
          <a:lstStyle/>
          <a:p>
            <a:pPr marL="57150" indent="0" defTabSz="966788" eaLnBrk="1" hangingPunct="1">
              <a:spcAft>
                <a:spcPct val="25000"/>
              </a:spcAft>
              <a:buClr>
                <a:schemeClr val="tx1"/>
              </a:buClr>
              <a:buSzTx/>
              <a:buNone/>
            </a:pPr>
            <a:r>
              <a:rPr lang="en-US" kern="1200" dirty="0">
                <a:ea typeface="ＭＳ Ｐゴシック" panose="020B0600070205080204" pitchFamily="34" charset="-128"/>
              </a:rPr>
              <a:t>30th Anniversary Recognition—this is our 30</a:t>
            </a:r>
            <a:r>
              <a:rPr lang="en-US" kern="1200" baseline="30000" dirty="0">
                <a:ea typeface="ＭＳ Ｐゴシック" panose="020B0600070205080204" pitchFamily="34" charset="-128"/>
              </a:rPr>
              <a:t>th</a:t>
            </a:r>
            <a:r>
              <a:rPr lang="en-US" kern="1200" dirty="0">
                <a:ea typeface="ＭＳ Ｐゴシック" panose="020B0600070205080204" pitchFamily="34" charset="-128"/>
              </a:rPr>
              <a:t> year (2024-2025)!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New Logo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Merchandise</a:t>
            </a:r>
          </a:p>
          <a:p>
            <a:pPr lvl="2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Go to: </a:t>
            </a:r>
            <a:r>
              <a:rPr lang="en-US" kern="1200" dirty="0">
                <a:ea typeface="ＭＳ Ｐゴシック" panose="020B0600070205080204" pitchFamily="34" charset="-128"/>
                <a:cs typeface="+mn-cs"/>
                <a:hlinkClick r:id="rId3"/>
              </a:rPr>
              <a:t>https://shop.printyourcause.com/campaigns/30th-anniversary-store</a:t>
            </a: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 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Videos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Celebratory Reception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Timeline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Photobooth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Founders Award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0B15F1F-1627-60F2-2CD3-472457A96440}"/>
              </a:ext>
            </a:extLst>
          </p:cNvPr>
          <p:cNvPicPr>
            <a:picLocks noChangeAspect="1" noChangeArrowheads="1"/>
          </p:cNvPicPr>
          <p:nvPr/>
        </p:nvPicPr>
        <p:blipFill>
          <a:blip r:link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6259" y="3524711"/>
            <a:ext cx="7402781" cy="22861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18689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F67EE7-3411-A63A-FA0A-6E935271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533" y="28575"/>
            <a:ext cx="7895167" cy="1066800"/>
          </a:xfrm>
        </p:spPr>
        <p:txBody>
          <a:bodyPr/>
          <a:lstStyle/>
          <a:p>
            <a:r>
              <a:rPr lang="en-US" b="1" dirty="0"/>
              <a:t>Founders’ Award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8C504A-FBF9-202C-DC67-A0498A33DF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600200"/>
            <a:ext cx="10972800" cy="3869267"/>
          </a:xfrm>
        </p:spPr>
        <p:txBody>
          <a:bodyPr/>
          <a:lstStyle/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sz="2200" kern="1200" dirty="0">
                <a:ea typeface="ＭＳ Ｐゴシック" panose="020B0600070205080204" pitchFamily="34" charset="-128"/>
              </a:rPr>
              <a:t>Inaugural award to be presented in 2025 at the 30th Annual Conference</a:t>
            </a:r>
          </a:p>
          <a:p>
            <a:pPr marL="0" indent="0">
              <a:buNone/>
            </a:pPr>
            <a:endParaRPr lang="en-US" sz="2200" dirty="0"/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sz="2200" kern="1200" dirty="0">
                <a:ea typeface="ＭＳ Ｐゴシック" panose="020B0600070205080204" pitchFamily="34" charset="-128"/>
              </a:rPr>
              <a:t>Awardees should exemplify the: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200" kern="1200" dirty="0">
                <a:ea typeface="ＭＳ Ｐゴシック" panose="020B0600070205080204" pitchFamily="34" charset="-128"/>
                <a:cs typeface="+mn-cs"/>
              </a:rPr>
              <a:t>Vision and confidence to create something new or unique in embedded healthcare research;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200" kern="1200" dirty="0">
                <a:ea typeface="ＭＳ Ｐゴシック" panose="020B0600070205080204" pitchFamily="34" charset="-128"/>
                <a:cs typeface="+mn-cs"/>
              </a:rPr>
              <a:t>Spirit of fostering collegiality and collaboration across partner organizations, which remains among the most important values of the network; 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200" kern="1200" dirty="0">
                <a:ea typeface="ＭＳ Ｐゴシック" panose="020B0600070205080204" pitchFamily="34" charset="-128"/>
                <a:cs typeface="+mn-cs"/>
              </a:rPr>
              <a:t>Persuasive expertise and determination to create a legacy of funded platforms or other valuable resources for conducting </a:t>
            </a:r>
            <a:r>
              <a:rPr lang="en-US" sz="2200" dirty="0"/>
              <a:t>productive research in the HCSRN</a:t>
            </a:r>
          </a:p>
          <a:p>
            <a:pPr marL="457200" lvl="1" indent="0">
              <a:buNone/>
            </a:pPr>
            <a:endParaRPr lang="en-US" sz="2200" dirty="0"/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sz="2200" kern="1200" dirty="0">
                <a:ea typeface="ＭＳ Ｐゴシック" panose="020B0600070205080204" pitchFamily="34" charset="-128"/>
              </a:rPr>
              <a:t>Nominating process and application to be announced soon!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A22D2F13-4822-C132-0FF6-2B739FF1671C}"/>
              </a:ext>
            </a:extLst>
          </p:cNvPr>
          <p:cNvPicPr>
            <a:picLocks noChangeAspect="1" noChangeArrowheads="1"/>
          </p:cNvPicPr>
          <p:nvPr/>
        </p:nvPicPr>
        <p:blipFill>
          <a:blip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4543" y="5469467"/>
            <a:ext cx="4237708" cy="1359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8590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2B280C-CBA0-D1B8-5D07-D530EC554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5533" y="28575"/>
            <a:ext cx="7768167" cy="1066800"/>
          </a:xfrm>
        </p:spPr>
        <p:txBody>
          <a:bodyPr/>
          <a:lstStyle/>
          <a:p>
            <a:r>
              <a:rPr lang="en-US" b="1" dirty="0"/>
              <a:t>Our Strengths (Lest We Forget!)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4A6918-FAD9-1D0F-50A7-0684C5CDAC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060" y="1531621"/>
            <a:ext cx="10972800" cy="3406139"/>
          </a:xfrm>
        </p:spPr>
        <p:txBody>
          <a:bodyPr/>
          <a:lstStyle/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Our tradition of collaboration among like minded researchers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Common ethos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Common data models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Even as we further develop our data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Support for each other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Working to help develop the research careers of new investigators and research teams</a:t>
            </a:r>
          </a:p>
          <a:p>
            <a:pPr indent="-285750" defTabSz="966788" eaLnBrk="1" hangingPunct="1">
              <a:spcAft>
                <a:spcPct val="25000"/>
              </a:spcAft>
              <a:buClr>
                <a:schemeClr val="tx1"/>
              </a:buClr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Our data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 represent over 20 million lives US and Israel!</a:t>
            </a:r>
          </a:p>
        </p:txBody>
      </p:sp>
    </p:spTree>
    <p:extLst>
      <p:ext uri="{BB962C8B-B14F-4D97-AF65-F5344CB8AC3E}">
        <p14:creationId xmlns:p14="http://schemas.microsoft.com/office/powerpoint/2010/main" val="40476403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15740" y="28575"/>
            <a:ext cx="7807960" cy="1066800"/>
          </a:xfrm>
        </p:spPr>
        <p:txBody>
          <a:bodyPr/>
          <a:lstStyle/>
          <a:p>
            <a:r>
              <a:rPr lang="en-US" b="1" dirty="0"/>
              <a:t>2023 Accomplishments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497" y="1133203"/>
            <a:ext cx="11623403" cy="4591594"/>
          </a:xfrm>
        </p:spPr>
        <p:txBody>
          <a:bodyPr/>
          <a:lstStyle/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501(c)3 IRS Designation Received (retro to 2022) - this permits us to expand our business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More formal budget development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Engaged and committed leaders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Financial Policies Creation</a:t>
            </a:r>
          </a:p>
          <a:p>
            <a:pPr marL="742950" lvl="2" defTabSz="966788" eaLnBrk="1" hangingPunct="1">
              <a:spcAft>
                <a:spcPct val="25000"/>
              </a:spcAft>
              <a:buSzTx/>
            </a:pPr>
            <a:r>
              <a:rPr lang="en-US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Helps us be more deliberate in our spending and budgeting processes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Member Clicks—improving our membership database 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Enhanced Communications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Annual Conference Planning and Implementation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Transition to SharePoint and Teams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Strategic Plan 2024-2026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Engagement → Increasing Value for participation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Collaboration → Increasing Funded opportunities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Sustainability → Organizational Transformation and Increasing Value Proposition for our member institutions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VDW operations → Working group leads and new data development</a:t>
            </a:r>
          </a:p>
          <a:p>
            <a:pPr marL="457200" lvl="1" indent="0">
              <a:spcBef>
                <a:spcPts val="600"/>
              </a:spcBef>
              <a:spcAft>
                <a:spcPts val="600"/>
              </a:spcAft>
              <a:buNone/>
            </a:pPr>
            <a:endParaRPr lang="en-US" sz="2000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0207CD-10EF-59E5-AE93-A9F7501F91D4}"/>
              </a:ext>
            </a:extLst>
          </p:cNvPr>
          <p:cNvCxnSpPr/>
          <p:nvPr/>
        </p:nvCxnSpPr>
        <p:spPr bwMode="auto">
          <a:xfrm>
            <a:off x="-884903" y="1907053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647706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8100" y="28575"/>
            <a:ext cx="8107680" cy="1066800"/>
          </a:xfrm>
        </p:spPr>
        <p:txBody>
          <a:bodyPr/>
          <a:lstStyle/>
          <a:p>
            <a:pPr algn="ctr"/>
            <a:r>
              <a:rPr lang="en-US" b="1" dirty="0"/>
              <a:t>2023 Accomplishments (Continued)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296" y="1409700"/>
            <a:ext cx="11623403" cy="4465320"/>
          </a:xfrm>
        </p:spPr>
        <p:txBody>
          <a:bodyPr/>
          <a:lstStyle/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Effective Committee Structure to Meet Board Needs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Executive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Finance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DEI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Annual Conference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endParaRPr lang="en-US" sz="2000" dirty="0"/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 Forces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HCSRN Messaging Task Force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Web Site Content Review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Path Forward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Value Task Force</a:t>
            </a:r>
          </a:p>
          <a:p>
            <a:pPr marL="457200" lvl="1" indent="0" algn="ctr">
              <a:buNone/>
            </a:pPr>
            <a:r>
              <a:rPr lang="en-US" sz="3200" b="1" dirty="0">
                <a:solidFill>
                  <a:srgbClr val="0070C0"/>
                </a:solidFill>
              </a:rPr>
              <a:t>We Encourage You to Get Involved!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D50207CD-10EF-59E5-AE93-A9F7501F91D4}"/>
              </a:ext>
            </a:extLst>
          </p:cNvPr>
          <p:cNvCxnSpPr/>
          <p:nvPr/>
        </p:nvCxnSpPr>
        <p:spPr bwMode="auto">
          <a:xfrm>
            <a:off x="-884903" y="1897626"/>
            <a:ext cx="914400" cy="914400"/>
          </a:xfrm>
          <a:prstGeom prst="straightConnector1">
            <a:avLst/>
          </a:prstGeom>
          <a:noFill/>
          <a:ln>
            <a:noFill/>
            <a:tailEnd type="triangle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557906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19DA-2EFB-FD4C-2393-042FE76F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8600" y="28575"/>
            <a:ext cx="7785100" cy="1066800"/>
          </a:xfrm>
        </p:spPr>
        <p:txBody>
          <a:bodyPr/>
          <a:lstStyle/>
          <a:p>
            <a:r>
              <a:rPr lang="en-US" b="1" dirty="0"/>
              <a:t>Our Value Task Force - Big Work in 2023!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19CB-F13A-EB69-525C-BD2A3F5A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160" y="1485900"/>
            <a:ext cx="10972800" cy="4312920"/>
          </a:xfrm>
        </p:spPr>
        <p:txBody>
          <a:bodyPr/>
          <a:lstStyle/>
          <a:p>
            <a:pPr marL="0" indent="0">
              <a:buNone/>
            </a:pPr>
            <a:r>
              <a:rPr lang="en-US" sz="2000" b="1" dirty="0"/>
              <a:t>What is the Value Task Force?</a:t>
            </a:r>
          </a:p>
          <a:p>
            <a:endParaRPr lang="en-US" sz="2000" dirty="0"/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In February 2023, the Value Task Force was created with the </a:t>
            </a:r>
            <a:r>
              <a:rPr lang="en-US" sz="2000" b="1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explicit purpose of identifying and prioritizing ways to enhance the value of HCSRN membership for all constituencies.</a:t>
            </a:r>
          </a:p>
          <a:p>
            <a:pPr marL="0" indent="0">
              <a:buNone/>
            </a:pPr>
            <a:endParaRPr lang="en-US" sz="2000" b="0" i="0" u="none" strike="noStrike" baseline="0" dirty="0"/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Data gathering included: 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Task Force Meetings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Surveys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Conversations with HCSRN investigators and staff 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Review of published manuscripts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20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Review of HCSRN Board reports and documents related to past strategic and value discussions</a:t>
            </a:r>
          </a:p>
          <a:p>
            <a:pPr marL="0" indent="0">
              <a:buNone/>
            </a:pP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</a:rPr>
              <a:t>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4815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D19DA-2EFB-FD4C-2393-042FE76FD8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7160" y="28575"/>
            <a:ext cx="7876540" cy="1066800"/>
          </a:xfrm>
        </p:spPr>
        <p:txBody>
          <a:bodyPr/>
          <a:lstStyle/>
          <a:p>
            <a:r>
              <a:rPr lang="en-US" b="1" dirty="0"/>
              <a:t>2023 Accomplishments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6719CB-F13A-EB69-525C-BD2A3F5AFA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0540" y="1233577"/>
            <a:ext cx="10972800" cy="5072331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Result: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Consensus formation of Task Force recommendations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r>
              <a:rPr lang="en-US" kern="1200" dirty="0">
                <a:ea typeface="ＭＳ Ｐゴシック" panose="020B0600070205080204" pitchFamily="34" charset="-128"/>
                <a:cs typeface="+mn-cs"/>
              </a:rPr>
              <a:t>Final Report presented to the Governing Board in December 2023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</a:pPr>
            <a:endParaRPr lang="en-US" dirty="0"/>
          </a:p>
          <a:p>
            <a:pPr marL="457200" lvl="1" indent="0">
              <a:buNone/>
            </a:pPr>
            <a:r>
              <a:rPr lang="en-US" b="1" i="0" u="sng" strike="noStrike" baseline="0" dirty="0"/>
              <a:t>Special Thanks to Task Force Members</a:t>
            </a:r>
            <a:r>
              <a:rPr lang="en-US" b="1" i="0" u="none" strike="noStrike" baseline="0" dirty="0"/>
              <a:t>: </a:t>
            </a:r>
          </a:p>
          <a:p>
            <a:pPr lvl="1"/>
            <a:r>
              <a:rPr lang="en-US" b="0" i="0" u="none" strike="noStrike" baseline="0" dirty="0"/>
              <a:t>Eric Wright, Geisinger</a:t>
            </a:r>
          </a:p>
          <a:p>
            <a:pPr lvl="1"/>
            <a:r>
              <a:rPr lang="en-US" b="0" i="0" u="none" strike="noStrike" baseline="0" dirty="0"/>
              <a:t>Teaniese L Davis, KP Georgia</a:t>
            </a:r>
          </a:p>
          <a:p>
            <a:pPr lvl="1"/>
            <a:r>
              <a:rPr lang="en-US" b="0" i="0" u="none" strike="noStrike" baseline="0" dirty="0"/>
              <a:t>Denise Angst, Advocate Aurora</a:t>
            </a:r>
          </a:p>
          <a:p>
            <a:pPr lvl="1"/>
            <a:r>
              <a:rPr lang="en-US" b="0" i="0" u="none" strike="noStrike" baseline="0" dirty="0"/>
              <a:t>Leslie Hinyard, SLU </a:t>
            </a:r>
          </a:p>
          <a:p>
            <a:pPr lvl="1"/>
            <a:r>
              <a:rPr lang="en-US" b="0" i="0" u="none" strike="noStrike" baseline="0" dirty="0"/>
              <a:t>J.B. Jones, Sutter </a:t>
            </a:r>
          </a:p>
          <a:p>
            <a:pPr lvl="1"/>
            <a:r>
              <a:rPr lang="en-US" b="0" i="0" u="none" strike="noStrike" baseline="0" dirty="0"/>
              <a:t>Kathleen Mazor, UMass Chan </a:t>
            </a:r>
          </a:p>
          <a:p>
            <a:pPr lvl="1"/>
            <a:r>
              <a:rPr lang="en-US" b="0" i="0" u="sng" strike="noStrike" baseline="0" dirty="0"/>
              <a:t>Central Office Support</a:t>
            </a:r>
            <a:r>
              <a:rPr lang="en-US" b="0" i="0" u="none" strike="noStrike" baseline="0" dirty="0"/>
              <a:t>: Suzanne Simons, Mike Breslin, Alex Grandin</a:t>
            </a:r>
          </a:p>
          <a:p>
            <a:endParaRPr lang="en-US" sz="2000" b="1" i="0" u="none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b="0" i="0" u="none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endParaRPr lang="en-US" sz="1800" b="0" i="0" u="none" strike="noStrike" baseline="0" dirty="0">
              <a:latin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1800" dirty="0">
                <a:latin typeface="Arial" panose="020B0604020202020204" pitchFamily="34" charset="0"/>
              </a:rPr>
              <a:t> 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866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3E3-BFCD-B514-C710-D56DD23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5800" y="28575"/>
            <a:ext cx="7327900" cy="10668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2023 Accomplishments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46F89-105A-2014-5337-9315C834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494177"/>
              </p:ext>
            </p:extLst>
          </p:nvPr>
        </p:nvGraphicFramePr>
        <p:xfrm>
          <a:off x="609600" y="1996037"/>
          <a:ext cx="10759440" cy="35661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759440">
                  <a:extLst>
                    <a:ext uri="{9D8B030D-6E8A-4147-A177-3AD203B41FA5}">
                      <a16:colId xmlns:a16="http://schemas.microsoft.com/office/drawing/2014/main" val="2559546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/>
                        <a:t>Recommendations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Develop and implement a mechanism for tracking collaboration across HCSRN institutions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This is mission critical for us to added value efforts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966"/>
                  </a:ext>
                </a:extLst>
              </a:tr>
              <a:tr h="50078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</a:rPr>
                        <a:t>Develop a plan to increase HCSRN value visibility both internally (first) and externally (second)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</a:rPr>
                        <a:t>Creating and demonstrating added value is critical for membership retention and eventually growth.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397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E104B0-BE76-5E39-D101-41A94226BBEC}"/>
              </a:ext>
            </a:extLst>
          </p:cNvPr>
          <p:cNvSpPr txBox="1"/>
          <p:nvPr/>
        </p:nvSpPr>
        <p:spPr>
          <a:xfrm>
            <a:off x="2926269" y="1333340"/>
            <a:ext cx="801605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VALUE TASK FORCE RECOMMENDATIONS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B776927-C1E6-88C3-3DD2-F2F85C77BC76}"/>
              </a:ext>
            </a:extLst>
          </p:cNvPr>
          <p:cNvSpPr txBox="1"/>
          <p:nvPr/>
        </p:nvSpPr>
        <p:spPr>
          <a:xfrm>
            <a:off x="1036320" y="5906182"/>
            <a:ext cx="990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</a:rPr>
              <a:t>NOTE:  A lot will be happening concurrently, but we will need to navigate through limited resources and budget constraints.</a:t>
            </a:r>
          </a:p>
        </p:txBody>
      </p:sp>
    </p:spTree>
    <p:extLst>
      <p:ext uri="{BB962C8B-B14F-4D97-AF65-F5344CB8AC3E}">
        <p14:creationId xmlns:p14="http://schemas.microsoft.com/office/powerpoint/2010/main" val="20508279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3E3-BFCD-B514-C710-D56DD23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1980" y="28575"/>
            <a:ext cx="7411720" cy="10668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2023 Accomplishments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46F89-105A-2014-5337-9315C834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3480840"/>
              </p:ext>
            </p:extLst>
          </p:nvPr>
        </p:nvGraphicFramePr>
        <p:xfrm>
          <a:off x="666750" y="2636759"/>
          <a:ext cx="10858500" cy="3182874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858500">
                  <a:extLst>
                    <a:ext uri="{9D8B030D-6E8A-4147-A177-3AD203B41FA5}">
                      <a16:colId xmlns:a16="http://schemas.microsoft.com/office/drawing/2014/main" val="2559546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</a:rPr>
                        <a:t>Recommendations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Develop a long-term plan for HCSRN membership growth, including determining when and how growth would start and develop. 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9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</a:rPr>
                        <a:t>Develop a financial plan that includes supplementing member site dues and annual meeting registration with other funding sources.</a:t>
                      </a:r>
                    </a:p>
                    <a:p>
                      <a:pPr marL="800100" marR="0" lvl="1" indent="-34290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</a:rPr>
                        <a:t>Sadly, no money no mission no matter how impactful the mission is.</a:t>
                      </a: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2400" kern="100" dirty="0">
                        <a:solidFill>
                          <a:schemeClr val="tx1"/>
                        </a:solidFill>
                        <a:effectLst/>
                      </a:endParaRPr>
                    </a:p>
                  </a:txBody>
                  <a:tcPr marL="68580" marR="68580" marT="0" marB="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397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E104B0-BE76-5E39-D101-41A94226BBEC}"/>
              </a:ext>
            </a:extLst>
          </p:cNvPr>
          <p:cNvSpPr txBox="1"/>
          <p:nvPr/>
        </p:nvSpPr>
        <p:spPr>
          <a:xfrm>
            <a:off x="2387384" y="1653701"/>
            <a:ext cx="8311095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VALUE TASK FORCE RECOMMENDATIONS</a:t>
            </a:r>
          </a:p>
        </p:txBody>
      </p:sp>
    </p:spTree>
    <p:extLst>
      <p:ext uri="{BB962C8B-B14F-4D97-AF65-F5344CB8AC3E}">
        <p14:creationId xmlns:p14="http://schemas.microsoft.com/office/powerpoint/2010/main" val="362084029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6953C2-85ED-CFD0-CEDA-B9CE904EFC61}"/>
              </a:ext>
            </a:extLst>
          </p:cNvPr>
          <p:cNvSpPr txBox="1"/>
          <p:nvPr/>
        </p:nvSpPr>
        <p:spPr>
          <a:xfrm>
            <a:off x="563881" y="4636448"/>
            <a:ext cx="11064240" cy="1938992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chemeClr val="bg1"/>
                </a:solidFill>
              </a:rPr>
              <a:t>HCSRN Brings Together: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Research centers from many of the nation’s best and most innovative health care systems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20 member organizations (including 1 in Israel)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chemeClr val="bg1"/>
                </a:solidFill>
              </a:rPr>
              <a:t>Representing more than 2,000 scientists and research staff</a:t>
            </a:r>
          </a:p>
        </p:txBody>
      </p:sp>
      <p:sp>
        <p:nvSpPr>
          <p:cNvPr id="8" name="Title 4">
            <a:extLst>
              <a:ext uri="{FF2B5EF4-FFF2-40B4-BE49-F238E27FC236}">
                <a16:creationId xmlns:a16="http://schemas.microsoft.com/office/drawing/2014/main" id="{AE16A2F9-F179-45BE-2CDA-D800679C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30557" y="44624"/>
            <a:ext cx="6147883" cy="864096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GB" b="1" kern="1200" dirty="0">
                <a:solidFill>
                  <a:schemeClr val="tx1"/>
                </a:solidFill>
                <a:ea typeface="+mn-ea"/>
                <a:cs typeface="+mn-cs"/>
              </a:rPr>
              <a:t>Mission, Vision &amp; Values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ADB867-265B-0BAA-1DAE-E1E70C26CEF0}"/>
              </a:ext>
            </a:extLst>
          </p:cNvPr>
          <p:cNvSpPr txBox="1"/>
          <p:nvPr/>
        </p:nvSpPr>
        <p:spPr>
          <a:xfrm>
            <a:off x="853440" y="1606168"/>
            <a:ext cx="1619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Mission: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2C799D-76B7-AA5F-ECED-90F70B73E05B}"/>
              </a:ext>
            </a:extLst>
          </p:cNvPr>
          <p:cNvSpPr txBox="1"/>
          <p:nvPr/>
        </p:nvSpPr>
        <p:spPr>
          <a:xfrm>
            <a:off x="1207770" y="2652810"/>
            <a:ext cx="12649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Vision: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D736B7E-615C-2826-E1B9-87FDB42D87D0}"/>
              </a:ext>
            </a:extLst>
          </p:cNvPr>
          <p:cNvSpPr txBox="1"/>
          <p:nvPr/>
        </p:nvSpPr>
        <p:spPr>
          <a:xfrm>
            <a:off x="1076960" y="3605592"/>
            <a:ext cx="13957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Values: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FA0BA7B-81E5-C52F-A91B-4AB8FE0021E2}"/>
              </a:ext>
            </a:extLst>
          </p:cNvPr>
          <p:cNvSpPr txBox="1"/>
          <p:nvPr/>
        </p:nvSpPr>
        <p:spPr>
          <a:xfrm>
            <a:off x="2834273" y="1621387"/>
            <a:ext cx="76051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To improve individual and population health through research that connects the resources and capabilities of learning health care systems.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ABBDE03-AAE2-B5E2-4258-B2C160903CB7}"/>
              </a:ext>
            </a:extLst>
          </p:cNvPr>
          <p:cNvSpPr txBox="1"/>
          <p:nvPr/>
        </p:nvSpPr>
        <p:spPr>
          <a:xfrm>
            <a:off x="2795140" y="2657219"/>
            <a:ext cx="867677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The Health Care Systems Research Network is the nation’s preeminent source of population-based research that measurably improves health and healthcare for all.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1398002-A5E9-3736-53D8-DB69A1B9611D}"/>
              </a:ext>
            </a:extLst>
          </p:cNvPr>
          <p:cNvSpPr txBox="1"/>
          <p:nvPr/>
        </p:nvSpPr>
        <p:spPr>
          <a:xfrm>
            <a:off x="2795140" y="3629821"/>
            <a:ext cx="86767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2000" i="1" dirty="0">
                <a:solidFill>
                  <a:srgbClr val="0070C0"/>
                </a:solidFill>
              </a:rPr>
              <a:t>Scientific Excellence, Innovation and Creativity, Actionable Research Findings, Collaboration and Teamwork, Transparency, Efficiency</a:t>
            </a:r>
          </a:p>
        </p:txBody>
      </p:sp>
    </p:spTree>
    <p:extLst>
      <p:ext uri="{BB962C8B-B14F-4D97-AF65-F5344CB8AC3E}">
        <p14:creationId xmlns:p14="http://schemas.microsoft.com/office/powerpoint/2010/main" val="13240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3E3-BFCD-B514-C710-D56DD23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1500" y="28575"/>
            <a:ext cx="7442200" cy="10668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2023 Accomplishments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46F89-105A-2014-5337-9315C834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60903236"/>
              </p:ext>
            </p:extLst>
          </p:nvPr>
        </p:nvGraphicFramePr>
        <p:xfrm>
          <a:off x="620718" y="1920240"/>
          <a:ext cx="10923582" cy="393192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923582">
                  <a:extLst>
                    <a:ext uri="{9D8B030D-6E8A-4147-A177-3AD203B41FA5}">
                      <a16:colId xmlns:a16="http://schemas.microsoft.com/office/drawing/2014/main" val="2559546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+mn-lt"/>
                        </a:rPr>
                        <a:t>Recommendations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Continue ongoing evaluation of the HCRN’s value to inform priorities and optimize membership retention and growth.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This is a primary responsibility of your HCSRN Governing Board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966"/>
                  </a:ext>
                </a:extLst>
              </a:tr>
              <a:tr h="28702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Develop guidance and optimize HCSRN Special Interest Groups (SIGs) as vehicles to foster inter-site collaborations. 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We want to get you all involved!  From diverse and multi-institute collaborations comes improved research and research dollars!</a:t>
                      </a:r>
                    </a:p>
                    <a:p>
                      <a:endParaRPr lang="en-US" sz="240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397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E104B0-BE76-5E39-D101-41A94226BBEC}"/>
              </a:ext>
            </a:extLst>
          </p:cNvPr>
          <p:cNvSpPr txBox="1"/>
          <p:nvPr/>
        </p:nvSpPr>
        <p:spPr>
          <a:xfrm>
            <a:off x="2021840" y="1391975"/>
            <a:ext cx="7538719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VALUE TASK FORCE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3110695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3E3-BFCD-B514-C710-D56DD23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260" y="28575"/>
            <a:ext cx="7457440" cy="10668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2023 Accomplishments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46F89-105A-2014-5337-9315C834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0957915"/>
              </p:ext>
            </p:extLst>
          </p:nvPr>
        </p:nvGraphicFramePr>
        <p:xfrm>
          <a:off x="693683" y="2122574"/>
          <a:ext cx="10804634" cy="3566160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0804634">
                  <a:extLst>
                    <a:ext uri="{9D8B030D-6E8A-4147-A177-3AD203B41FA5}">
                      <a16:colId xmlns:a16="http://schemas.microsoft.com/office/drawing/2014/main" val="2559546243"/>
                    </a:ext>
                  </a:extLst>
                </a:gridCol>
              </a:tblGrid>
              <a:tr h="342012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</a:rPr>
                        <a:t>Recommendations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1699"/>
                  </a:ext>
                </a:extLst>
              </a:tr>
              <a:tr h="91780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Charge the Virtual Data Warehouse (VDW) Implementation Group (VIG) to identify opportunities to improve efficiencies and modernize the VDW.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latin typeface="+mn-lt"/>
                          <a:cs typeface="Calibri" panose="020F0502020204030204" pitchFamily="34" charset="0"/>
                        </a:rPr>
                        <a:t>This is a recognized and ongoing priority.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966"/>
                  </a:ext>
                </a:extLst>
              </a:tr>
              <a:tr h="144018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Develop a concrete plan to strategically invest HCSRN monies in initiatives that foster the growth of existing, or development of new, funded collaborations.</a:t>
                      </a:r>
                    </a:p>
                    <a:p>
                      <a:pPr marL="800100" lvl="1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We thank in advance the finance committee and governing board for their work on this important opportunities.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397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E104B0-BE76-5E39-D101-41A94226BBEC}"/>
              </a:ext>
            </a:extLst>
          </p:cNvPr>
          <p:cNvSpPr txBox="1"/>
          <p:nvPr/>
        </p:nvSpPr>
        <p:spPr>
          <a:xfrm>
            <a:off x="2268314" y="1396608"/>
            <a:ext cx="765537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VALUE TASK FORCE RECOMMENDATIONS </a:t>
            </a:r>
          </a:p>
        </p:txBody>
      </p:sp>
    </p:spTree>
    <p:extLst>
      <p:ext uri="{BB962C8B-B14F-4D97-AF65-F5344CB8AC3E}">
        <p14:creationId xmlns:p14="http://schemas.microsoft.com/office/powerpoint/2010/main" val="335607250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853E3-BFCD-B514-C710-D56DD23BFC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3880" y="28575"/>
            <a:ext cx="7449820" cy="1066800"/>
          </a:xfrm>
        </p:spPr>
        <p:txBody>
          <a:bodyPr wrap="square" anchor="ctr">
            <a:normAutofit/>
          </a:bodyPr>
          <a:lstStyle/>
          <a:p>
            <a:r>
              <a:rPr lang="en-US" b="1" dirty="0"/>
              <a:t>2023 Accomplishments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6746F89-105A-2014-5337-9315C8347A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9639762"/>
              </p:ext>
            </p:extLst>
          </p:nvPr>
        </p:nvGraphicFramePr>
        <p:xfrm>
          <a:off x="284480" y="1790552"/>
          <a:ext cx="11673840" cy="3939985"/>
        </p:xfrm>
        <a:graphic>
          <a:graphicData uri="http://schemas.openxmlformats.org/drawingml/2006/table">
            <a:tbl>
              <a:tblPr firstRow="1" bandRow="1">
                <a:tableStyleId>{18603FDC-E32A-4AB5-989C-0864C3EAD2B8}</a:tableStyleId>
              </a:tblPr>
              <a:tblGrid>
                <a:gridCol w="11673840">
                  <a:extLst>
                    <a:ext uri="{9D8B030D-6E8A-4147-A177-3AD203B41FA5}">
                      <a16:colId xmlns:a16="http://schemas.microsoft.com/office/drawing/2014/main" val="255954624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sz="2400" dirty="0">
                          <a:solidFill>
                            <a:schemeClr val="bg1"/>
                          </a:solidFill>
                          <a:latin typeface="+mn-lt"/>
                        </a:rPr>
                        <a:t>Recommendations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406116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Develop a process to ensure diversity, equity and inclusion within all HCSRN activities.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This is ongoing but needs constant attention.</a:t>
                      </a:r>
                    </a:p>
                    <a:p>
                      <a:pPr marL="914400" marR="0" lvl="1" indent="-45720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Please get involved with the EID Committee (best contact - Tina Davis, PhD [KPGA])</a:t>
                      </a:r>
                    </a:p>
                  </a:txBody>
                  <a:tcPr marL="68580" marR="68580" marT="0" marB="0"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65052966"/>
                  </a:ext>
                </a:extLst>
              </a:tr>
              <a:tr h="3207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Develop a hub of centralized mentorship structures, which have historically been housed within SIGs or subsidiary research networks. </a:t>
                      </a:r>
                    </a:p>
                    <a:p>
                      <a:pPr marL="800100" marR="0" lvl="1" indent="-3429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This can help our more junior investigators and enhances opportunities for our more senior investigators.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443397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ABE104B0-BE76-5E39-D101-41A94226BBEC}"/>
              </a:ext>
            </a:extLst>
          </p:cNvPr>
          <p:cNvSpPr txBox="1"/>
          <p:nvPr/>
        </p:nvSpPr>
        <p:spPr>
          <a:xfrm>
            <a:off x="2590989" y="1315374"/>
            <a:ext cx="725405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400" b="1" dirty="0">
                <a:solidFill>
                  <a:srgbClr val="0070C0"/>
                </a:solidFill>
              </a:rPr>
              <a:t>VALUE TASK FORCE RECOMMENDATIONS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F3D5696-178E-9B4C-1910-DF4A036F72C6}"/>
              </a:ext>
            </a:extLst>
          </p:cNvPr>
          <p:cNvSpPr txBox="1"/>
          <p:nvPr/>
        </p:nvSpPr>
        <p:spPr>
          <a:xfrm>
            <a:off x="759773" y="5998428"/>
            <a:ext cx="107232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Our next steps are to put these into motion with our Path Forward Task Force and assiduous work of the board, our staff, and your engagement!</a:t>
            </a:r>
          </a:p>
        </p:txBody>
      </p:sp>
    </p:spTree>
    <p:extLst>
      <p:ext uri="{BB962C8B-B14F-4D97-AF65-F5344CB8AC3E}">
        <p14:creationId xmlns:p14="http://schemas.microsoft.com/office/powerpoint/2010/main" val="3836020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2B200897-9F0F-FDF6-020D-39FEFE6934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27220" y="28575"/>
            <a:ext cx="7396480" cy="1066800"/>
          </a:xfrm>
        </p:spPr>
        <p:txBody>
          <a:bodyPr/>
          <a:lstStyle/>
          <a:p>
            <a:r>
              <a:rPr lang="en-US" b="1" dirty="0"/>
              <a:t>Your HCSRN Governing Board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7B8F414-5449-F533-523C-F4D2988E46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2399" y="1377016"/>
            <a:ext cx="5667376" cy="2333924"/>
          </a:xfrm>
        </p:spPr>
        <p:txBody>
          <a:bodyPr/>
          <a:lstStyle/>
          <a:p>
            <a:pPr marL="57150" indent="0">
              <a:spcBef>
                <a:spcPts val="300"/>
              </a:spcBef>
              <a:buNone/>
            </a:pPr>
            <a:r>
              <a:rPr lang="en-US" sz="2000" b="1" dirty="0"/>
              <a:t>Our Duties: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Stewardship of network assets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Operational leadership 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Financial oversight and resource planning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Strategic direction and implementation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Positioning network for success with members, funders, external partners, etc.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9B849EC-7E7D-A5C8-F50A-8501A70AFE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287" y="4182689"/>
            <a:ext cx="5943600" cy="2596589"/>
          </a:xfrm>
        </p:spPr>
        <p:txBody>
          <a:bodyPr/>
          <a:lstStyle/>
          <a:p>
            <a:pPr marL="57150" indent="0">
              <a:spcBef>
                <a:spcPts val="300"/>
              </a:spcBef>
              <a:buNone/>
            </a:pPr>
            <a:r>
              <a:rPr lang="en-US" sz="2000" b="1" dirty="0"/>
              <a:t>Key Agenda Topics this Meeting: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Value Task Force Recommendations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Strategic Planning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Organizational Financials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VDW Operations and Needs</a:t>
            </a:r>
          </a:p>
          <a:p>
            <a:pPr lvl="1">
              <a:spcBef>
                <a:spcPts val="3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rgbClr val="0070C0"/>
                </a:solidFill>
              </a:rPr>
              <a:t>30th Anniversary Celebration Task Force Update</a:t>
            </a:r>
          </a:p>
          <a:p>
            <a:pPr marL="742950" lvl="1" indent="-285750">
              <a:spcBef>
                <a:spcPts val="300"/>
              </a:spcBef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2CF582F-C46E-37C3-7748-4D6BDD3C58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2902" y="1601087"/>
            <a:ext cx="6255274" cy="46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235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92879" y="28575"/>
            <a:ext cx="8068491" cy="1066800"/>
          </a:xfrm>
        </p:spPr>
        <p:txBody>
          <a:bodyPr/>
          <a:lstStyle/>
          <a:p>
            <a:r>
              <a:rPr lang="en-US" b="1" dirty="0"/>
              <a:t>2023 Executive Committee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173C99F-BEBD-43B1-76FE-641852F8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88830" y="-522758"/>
            <a:ext cx="11766754" cy="54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23" name="Table 23">
            <a:extLst>
              <a:ext uri="{FF2B5EF4-FFF2-40B4-BE49-F238E27FC236}">
                <a16:creationId xmlns:a16="http://schemas.microsoft.com/office/drawing/2014/main" id="{1399ADDA-F97B-D738-0EDC-98291E5E218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5189194"/>
              </p:ext>
            </p:extLst>
          </p:nvPr>
        </p:nvGraphicFramePr>
        <p:xfrm>
          <a:off x="716280" y="1485900"/>
          <a:ext cx="10751817" cy="268224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3872060">
                  <a:extLst>
                    <a:ext uri="{9D8B030D-6E8A-4147-A177-3AD203B41FA5}">
                      <a16:colId xmlns:a16="http://schemas.microsoft.com/office/drawing/2014/main" val="4175850562"/>
                    </a:ext>
                  </a:extLst>
                </a:gridCol>
                <a:gridCol w="3763137">
                  <a:extLst>
                    <a:ext uri="{9D8B030D-6E8A-4147-A177-3AD203B41FA5}">
                      <a16:colId xmlns:a16="http://schemas.microsoft.com/office/drawing/2014/main" val="1762888257"/>
                    </a:ext>
                  </a:extLst>
                </a:gridCol>
                <a:gridCol w="3116620">
                  <a:extLst>
                    <a:ext uri="{9D8B030D-6E8A-4147-A177-3AD203B41FA5}">
                      <a16:colId xmlns:a16="http://schemas.microsoft.com/office/drawing/2014/main" val="3787178644"/>
                    </a:ext>
                  </a:extLst>
                </a:gridCol>
              </a:tblGrid>
              <a:tr h="3962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21556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Chair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Michael Horberg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2023-2024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68976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Chair-Elect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Rebecca Rossom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2023-2024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589383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Secretary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Teaniese (Tina) Davis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2024-2025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47062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Treasurer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Leslie Hinyard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2024-2025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66483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400" dirty="0"/>
                        <a:t>Immediate Past Chair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Robert (Bob) Greenlee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/>
                        <a:t>2023-2024</a:t>
                      </a:r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368241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8069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23359" y="28575"/>
            <a:ext cx="8038011" cy="1066800"/>
          </a:xfrm>
        </p:spPr>
        <p:txBody>
          <a:bodyPr/>
          <a:lstStyle/>
          <a:p>
            <a:r>
              <a:rPr lang="en-US" b="1" dirty="0"/>
              <a:t>2024 Governing Board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173C99F-BEBD-43B1-76FE-641852F8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88830" y="-522758"/>
            <a:ext cx="11766754" cy="54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AEA493E4-B304-1918-DFA2-8DF55331DBB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63055824"/>
              </p:ext>
            </p:extLst>
          </p:nvPr>
        </p:nvGraphicFramePr>
        <p:xfrm>
          <a:off x="419100" y="1417320"/>
          <a:ext cx="11437620" cy="5146944"/>
        </p:xfrm>
        <a:graphic>
          <a:graphicData uri="http://schemas.openxmlformats.org/drawingml/2006/table">
            <a:tbl>
              <a:tblPr firstRow="1" firstCol="1" bandRow="1"/>
              <a:tblGrid>
                <a:gridCol w="3615643">
                  <a:extLst>
                    <a:ext uri="{9D8B030D-6E8A-4147-A177-3AD203B41FA5}">
                      <a16:colId xmlns:a16="http://schemas.microsoft.com/office/drawing/2014/main" val="2280261783"/>
                    </a:ext>
                  </a:extLst>
                </a:gridCol>
                <a:gridCol w="3616806">
                  <a:extLst>
                    <a:ext uri="{9D8B030D-6E8A-4147-A177-3AD203B41FA5}">
                      <a16:colId xmlns:a16="http://schemas.microsoft.com/office/drawing/2014/main" val="2291730224"/>
                    </a:ext>
                  </a:extLst>
                </a:gridCol>
                <a:gridCol w="4205171">
                  <a:extLst>
                    <a:ext uri="{9D8B030D-6E8A-4147-A177-3AD203B41FA5}">
                      <a16:colId xmlns:a16="http://schemas.microsoft.com/office/drawing/2014/main" val="4165375535"/>
                    </a:ext>
                  </a:extLst>
                </a:gridCol>
              </a:tblGrid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Denise B. Angst, PhD, RN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Vice President, Academic Research and Strategic Partnerships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Advocate Aurora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3940953"/>
                  </a:ext>
                </a:extLst>
              </a:tr>
              <a:tr h="56202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Alan Bauck, MBA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Director, Research Data and Analytics Center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Kaiser Permanente Center for Health Research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9426157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Sivan Gazit, MD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Maccabi Institute for Health Services Research 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Maccabi Healthcare Services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9470211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Tina Davis, PhD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Executive Director, Center for Research and Evaluation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Georgia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08015740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Robert T. Greenlee, PhD, MPH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Research Scientist, Marshfield Clinic Research Foundation 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Marshfield Clinic Health System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4959372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Leslie Hinyard, PhD, MSW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Director, St. Louis University AHEAD Institute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St. Louis University / SSM Health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38781070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Stacey Honda, MD, PhD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Medical Director, Center for Integrated Healthcare Research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Hawaii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4988804"/>
                  </a:ext>
                </a:extLst>
              </a:tr>
              <a:tr h="562065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Michael A. Horberg, MD, MAS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Executive Director, Mid-Atlantic Permanente Research Institute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Mid-Atlantic Permanente Medical Group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6832018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J.B. Jones, PhD, MBA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Principal Investigator, Sutter Health Center for Health Systems Research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Sutter Health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1868978"/>
                  </a:ext>
                </a:extLst>
              </a:tr>
              <a:tr h="49161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Rita Mangione-Smith, MD, MPH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Executive Director, KP Washington Health Research Institute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Washington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687517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38821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08119" y="28575"/>
            <a:ext cx="8053251" cy="1066800"/>
          </a:xfrm>
        </p:spPr>
        <p:txBody>
          <a:bodyPr/>
          <a:lstStyle/>
          <a:p>
            <a:r>
              <a:rPr lang="en-US" b="1" dirty="0"/>
              <a:t>2024 Governing Board</a:t>
            </a:r>
          </a:p>
        </p:txBody>
      </p:sp>
      <p:sp>
        <p:nvSpPr>
          <p:cNvPr id="6" name="Rectangle 1">
            <a:extLst>
              <a:ext uri="{FF2B5EF4-FFF2-40B4-BE49-F238E27FC236}">
                <a16:creationId xmlns:a16="http://schemas.microsoft.com/office/drawing/2014/main" id="{8173C99F-BEBD-43B1-76FE-641852F804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88830" y="-522758"/>
            <a:ext cx="11766754" cy="540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graphicFrame>
        <p:nvGraphicFramePr>
          <p:cNvPr id="3" name="Content Placeholder 2">
            <a:extLst>
              <a:ext uri="{FF2B5EF4-FFF2-40B4-BE49-F238E27FC236}">
                <a16:creationId xmlns:a16="http://schemas.microsoft.com/office/drawing/2014/main" id="{7405E581-5AC8-E7B8-E996-4CF0E730846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249494"/>
              </p:ext>
            </p:extLst>
          </p:nvPr>
        </p:nvGraphicFramePr>
        <p:xfrm>
          <a:off x="327660" y="1516379"/>
          <a:ext cx="11529060" cy="5193654"/>
        </p:xfrm>
        <a:graphic>
          <a:graphicData uri="http://schemas.openxmlformats.org/drawingml/2006/table">
            <a:tbl>
              <a:tblPr firstRow="1" firstCol="1" bandRow="1"/>
              <a:tblGrid>
                <a:gridCol w="3170941">
                  <a:extLst>
                    <a:ext uri="{9D8B030D-6E8A-4147-A177-3AD203B41FA5}">
                      <a16:colId xmlns:a16="http://schemas.microsoft.com/office/drawing/2014/main" val="573127421"/>
                    </a:ext>
                  </a:extLst>
                </a:gridCol>
                <a:gridCol w="5587513">
                  <a:extLst>
                    <a:ext uri="{9D8B030D-6E8A-4147-A177-3AD203B41FA5}">
                      <a16:colId xmlns:a16="http://schemas.microsoft.com/office/drawing/2014/main" val="2647349597"/>
                    </a:ext>
                  </a:extLst>
                </a:gridCol>
                <a:gridCol w="2770606">
                  <a:extLst>
                    <a:ext uri="{9D8B030D-6E8A-4147-A177-3AD203B41FA5}">
                      <a16:colId xmlns:a16="http://schemas.microsoft.com/office/drawing/2014/main" val="1997733608"/>
                    </a:ext>
                  </a:extLst>
                </a:gridCol>
              </a:tblGrid>
              <a:tr h="5616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Mara Epstein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Associate Professor, Division of Health Systems Science    </a:t>
                      </a: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UMass Chan Medical School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Division of Health Systems Science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1193229"/>
                  </a:ext>
                </a:extLst>
              </a:tr>
              <a:tr h="56536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Kristi Reynolds, PhD, MPH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Assistant Director for Epidemiology, Department of Research &amp; Evaluation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Southern California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09017942"/>
                  </a:ext>
                </a:extLst>
              </a:tr>
              <a:tr h="49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Christine Neslund-Dudas, PhD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Associate Research Scientist, Henry Ford Health System Research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Henry Ford Health System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0759328"/>
                  </a:ext>
                </a:extLst>
              </a:tr>
              <a:tr h="417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Rebecca C. Rossom, MD, MS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Senior Investigator, Research, HealthPartners Institute 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HealthPartners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866266"/>
                  </a:ext>
                </a:extLst>
              </a:tr>
              <a:tr h="457104">
                <a:tc>
                  <a:txBody>
                    <a:bodyPr/>
                    <a:lstStyle/>
                    <a:p>
                      <a:pPr marL="0" marR="0" indent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Katherine Sanchez, PhD, LCSW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Director, Diversity and Inclusiveness in Research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Baylor Scott &amp; White Health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40627347"/>
                  </a:ext>
                </a:extLst>
              </a:tr>
              <a:tr h="63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Julie A. Schmittdiel, PhD, MA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Associate Director for Health Care Delivery and Policy, Kaiser Permanente Division of Research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Northern California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14389607"/>
                  </a:ext>
                </a:extLst>
              </a:tr>
              <a:tr h="417043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Claudia Steiner, MD, MPH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Executive Director, Institute for Health Research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Kaiser Permanente Colorado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0879303"/>
                  </a:ext>
                </a:extLst>
              </a:tr>
              <a:tr h="63343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Darren Toh, ScD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Professor of Population Medicine, Population Medicine, Harvard Medical School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Harvard Pilgrim Health Care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1822440"/>
                  </a:ext>
                </a:extLst>
              </a:tr>
              <a:tr h="49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Stephen C. Waring, DVM, PhD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Senior Research Scientist, Essentia Institute of Rural Health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Essentia Health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  <a:latin typeface="+mn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70695104"/>
                  </a:ext>
                </a:extLst>
              </a:tr>
              <a:tr h="490734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Eric Wright, PharmD, MPH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Professor and Director, Center for Pharmacy Innovation and Outcomes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Geisinger</a:t>
                      </a:r>
                      <a:endParaRPr lang="en-US" sz="16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63463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077517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A7C8912-3CB9-1B2D-2175-1618446F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1040" y="28575"/>
            <a:ext cx="7312660" cy="1066800"/>
          </a:xfrm>
        </p:spPr>
        <p:txBody>
          <a:bodyPr/>
          <a:lstStyle/>
          <a:p>
            <a:r>
              <a:rPr lang="en-US" b="1" dirty="0"/>
              <a:t>2024 Budget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1D883BC-C3A9-221B-1252-19E57A53413B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0" y="1286540"/>
            <a:ext cx="6349651" cy="428491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D179095-4C1F-37DA-3441-758FAD7EAF12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5975927" y="1286541"/>
            <a:ext cx="6216073" cy="428491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CDCB4B2-73AE-DE87-2C05-8929E9B0E53D}"/>
              </a:ext>
            </a:extLst>
          </p:cNvPr>
          <p:cNvSpPr txBox="1"/>
          <p:nvPr/>
        </p:nvSpPr>
        <p:spPr>
          <a:xfrm>
            <a:off x="1163618" y="5762622"/>
            <a:ext cx="910814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We are within budget and looking at how to spend our funds to fulfill our mission and our path forward priorities.</a:t>
            </a:r>
          </a:p>
        </p:txBody>
      </p:sp>
    </p:spTree>
    <p:extLst>
      <p:ext uri="{BB962C8B-B14F-4D97-AF65-F5344CB8AC3E}">
        <p14:creationId xmlns:p14="http://schemas.microsoft.com/office/powerpoint/2010/main" val="300922361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 idx="4294967295"/>
          </p:nvPr>
        </p:nvSpPr>
        <p:spPr>
          <a:xfrm>
            <a:off x="4450080" y="183418"/>
            <a:ext cx="6842760" cy="700502"/>
          </a:xfrm>
        </p:spPr>
        <p:txBody>
          <a:bodyPr/>
          <a:lstStyle/>
          <a:p>
            <a:pPr defTabSz="690581" eaLnBrk="1" hangingPunct="1">
              <a:defRPr/>
            </a:pPr>
            <a:r>
              <a:rPr lang="en-US" b="1" dirty="0">
                <a:ea typeface="ＭＳ Ｐゴシック" charset="0"/>
              </a:rPr>
              <a:t>Overview – HCSRN VDW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6232" y="1329466"/>
            <a:ext cx="11772088" cy="5345116"/>
          </a:xfrm>
        </p:spPr>
        <p:txBody>
          <a:bodyPr rtlCol="0">
            <a:normAutofit/>
          </a:bodyPr>
          <a:lstStyle/>
          <a:p>
            <a:pPr marL="0" indent="0" defTabSz="685818" eaLnBrk="1" fontAlgn="auto" hangingPunct="1">
              <a:spcBef>
                <a:spcPts val="600"/>
              </a:spcBef>
              <a:spcAft>
                <a:spcPts val="600"/>
              </a:spcAft>
              <a:buNone/>
              <a:defRPr/>
            </a:pPr>
            <a:r>
              <a:rPr lang="en-US" altLang="en-US" sz="1800" dirty="0">
                <a:latin typeface="+mj-lt"/>
              </a:rPr>
              <a:t>The </a:t>
            </a:r>
            <a:r>
              <a:rPr lang="en-US" altLang="en-US" sz="1800" dirty="0">
                <a:solidFill>
                  <a:srgbClr val="0070C0"/>
                </a:solidFill>
                <a:latin typeface="+mj-lt"/>
              </a:rPr>
              <a:t>Virtual Data Warehouse (VDW) </a:t>
            </a:r>
            <a:r>
              <a:rPr lang="en-US" altLang="en-US" sz="1800" dirty="0">
                <a:latin typeface="+mj-lt"/>
              </a:rPr>
              <a:t>is the HCSRN’s method for standardizing and pooling electronic health data for multicenter research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HCSRN VDW is a common approach, not a central database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Member sites agree on data to make available for research, and on definitions and standard formats to apply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Raw administrative, clinical and claims data are transformed to the agreed upon set of agreed upon data standards at every HCSRN site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Each institution’s VDW data remain at their site until a study-specific need arises 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required study data are extracted after contractual, IRB, and HIPAA  requirements are met</a:t>
            </a:r>
          </a:p>
          <a:p>
            <a:pPr marL="342900" lvl="1" defTabSz="966788" eaLnBrk="1" hangingPunct="1">
              <a:spcAft>
                <a:spcPct val="25000"/>
              </a:spcAft>
              <a:buSzTx/>
              <a:buFont typeface="Wingdings" panose="05000000000000000000" pitchFamily="2" charset="2"/>
              <a:buChar char="§"/>
              <a:defRPr/>
            </a:pPr>
            <a:r>
              <a:rPr lang="en-US" altLang="en-US" sz="18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The Governing Board has instructed the VDW to pursue development of SDOH table(s)</a:t>
            </a:r>
          </a:p>
          <a:p>
            <a:pPr marL="0" indent="0" defTabSz="69058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None/>
              <a:defRPr/>
            </a:pPr>
            <a:r>
              <a:rPr lang="en-US" altLang="en-US" sz="1800" b="1" kern="1200" dirty="0">
                <a:latin typeface="+mj-lt"/>
              </a:rPr>
              <a:t>New this year!:</a:t>
            </a:r>
          </a:p>
          <a:p>
            <a:pPr marL="0" indent="0" defTabSz="457200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None/>
              <a:defRPr/>
            </a:pPr>
            <a:r>
              <a:rPr lang="en-US" altLang="en-US" sz="1800" kern="1200" dirty="0">
                <a:latin typeface="+mj-lt"/>
              </a:rPr>
              <a:t>	Stacey Honda, MD PhD (KPHI) as VIG Board Liaison </a:t>
            </a:r>
          </a:p>
          <a:p>
            <a:pPr marL="0" indent="0" defTabSz="69058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None/>
              <a:tabLst>
                <a:tab pos="457200" algn="l"/>
                <a:tab pos="741363" algn="l"/>
              </a:tabLst>
              <a:defRPr/>
            </a:pPr>
            <a:r>
              <a:rPr lang="en-US" altLang="en-US" sz="1800" kern="1200" dirty="0">
                <a:latin typeface="+mj-lt"/>
              </a:rPr>
              <a:t>	Special thanks to Mark Jurkovich, DDS, Yonah Karp, Celeste Machen, Jenny Staab, PhD and Rick 	Krajenta.</a:t>
            </a:r>
          </a:p>
          <a:p>
            <a:pPr marL="0" indent="0" defTabSz="690581">
              <a:spcBef>
                <a:spcPts val="600"/>
              </a:spcBef>
              <a:spcAft>
                <a:spcPts val="600"/>
              </a:spcAft>
              <a:buClr>
                <a:schemeClr val="accent1"/>
              </a:buClr>
              <a:buNone/>
              <a:defRPr/>
            </a:pPr>
            <a:r>
              <a:rPr lang="en-US" altLang="en-US" sz="1800" kern="1200" dirty="0">
                <a:latin typeface="+mj-lt"/>
              </a:rPr>
              <a:t>	</a:t>
            </a:r>
            <a:r>
              <a:rPr lang="en-US" altLang="en-US" sz="1800" b="1" kern="1200" dirty="0">
                <a:latin typeface="+mj-lt"/>
              </a:rPr>
              <a:t>Please acknowledge and thank our Working Group leaders!</a:t>
            </a:r>
          </a:p>
        </p:txBody>
      </p:sp>
    </p:spTree>
    <p:extLst>
      <p:ext uri="{BB962C8B-B14F-4D97-AF65-F5344CB8AC3E}">
        <p14:creationId xmlns:p14="http://schemas.microsoft.com/office/powerpoint/2010/main" val="963580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9C27E1-F555-4660-889F-1246461D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VDW Usage: Core VDW Tables</a:t>
            </a:r>
          </a:p>
        </p:txBody>
      </p:sp>
      <p:pic>
        <p:nvPicPr>
          <p:cNvPr id="1426" name="Graphic 1425" descr="Needle">
            <a:extLst>
              <a:ext uri="{FF2B5EF4-FFF2-40B4-BE49-F238E27FC236}">
                <a16:creationId xmlns:a16="http://schemas.microsoft.com/office/drawing/2014/main" id="{94B59AA4-AFD2-4339-9032-A2076139BC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109698" y="1048608"/>
            <a:ext cx="695131" cy="695131"/>
          </a:xfrm>
          <a:prstGeom prst="rect">
            <a:avLst/>
          </a:prstGeom>
        </p:spPr>
      </p:pic>
      <p:pic>
        <p:nvPicPr>
          <p:cNvPr id="243" name="Graphic 242" descr="Needle">
            <a:extLst>
              <a:ext uri="{FF2B5EF4-FFF2-40B4-BE49-F238E27FC236}">
                <a16:creationId xmlns:a16="http://schemas.microsoft.com/office/drawing/2014/main" id="{877686E7-8651-41B9-BB7D-66E46C7D035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17127" y="1048609"/>
            <a:ext cx="695131" cy="695131"/>
          </a:xfrm>
          <a:prstGeom prst="rect">
            <a:avLst/>
          </a:prstGeom>
        </p:spPr>
      </p:pic>
      <p:pic>
        <p:nvPicPr>
          <p:cNvPr id="244" name="Graphic 243" descr="Needle">
            <a:extLst>
              <a:ext uri="{FF2B5EF4-FFF2-40B4-BE49-F238E27FC236}">
                <a16:creationId xmlns:a16="http://schemas.microsoft.com/office/drawing/2014/main" id="{AF2A72CE-24B5-4223-BCF2-90E3579BB8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36821" y="1071992"/>
            <a:ext cx="695131" cy="695131"/>
          </a:xfrm>
          <a:prstGeom prst="rect">
            <a:avLst/>
          </a:prstGeom>
        </p:spPr>
      </p:pic>
      <p:pic>
        <p:nvPicPr>
          <p:cNvPr id="1430" name="Graphic 1429">
            <a:extLst>
              <a:ext uri="{FF2B5EF4-FFF2-40B4-BE49-F238E27FC236}">
                <a16:creationId xmlns:a16="http://schemas.microsoft.com/office/drawing/2014/main" id="{515FF8F2-53D8-48CE-A20E-C8B409A427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0467" y="1743740"/>
            <a:ext cx="11563795" cy="4928831"/>
          </a:xfrm>
          <a:prstGeom prst="rect">
            <a:avLst/>
          </a:prstGeom>
        </p:spPr>
      </p:pic>
      <p:pic>
        <p:nvPicPr>
          <p:cNvPr id="245" name="Graphic 244" descr="Needle">
            <a:extLst>
              <a:ext uri="{FF2B5EF4-FFF2-40B4-BE49-F238E27FC236}">
                <a16:creationId xmlns:a16="http://schemas.microsoft.com/office/drawing/2014/main" id="{8C6482DF-FC06-42EF-9E8F-9297810FB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28786" y="3235582"/>
            <a:ext cx="695131" cy="695131"/>
          </a:xfrm>
          <a:prstGeom prst="rect">
            <a:avLst/>
          </a:prstGeom>
        </p:spPr>
      </p:pic>
      <p:pic>
        <p:nvPicPr>
          <p:cNvPr id="1428" name="Graphic 1427" descr="Piggy Bank">
            <a:extLst>
              <a:ext uri="{FF2B5EF4-FFF2-40B4-BE49-F238E27FC236}">
                <a16:creationId xmlns:a16="http://schemas.microsoft.com/office/drawing/2014/main" id="{4259405E-E107-4247-B3DA-0641FC2EDC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57535" y="1061787"/>
            <a:ext cx="715542" cy="715542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AB3C3C0-C4FD-444E-968D-A082F54B6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642" y="6588483"/>
            <a:ext cx="502217" cy="168176"/>
          </a:xfrm>
          <a:prstGeom prst="rect">
            <a:avLst/>
          </a:prstGeom>
        </p:spPr>
        <p:txBody>
          <a:bodyPr vert="horz" lIns="86493" tIns="43247" rIns="86493" bIns="43247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C21F26-985F-9D40-A811-D6DE90C3D8D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6834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Freeform 31"/>
          <p:cNvSpPr>
            <a:spLocks/>
          </p:cNvSpPr>
          <p:nvPr/>
        </p:nvSpPr>
        <p:spPr bwMode="auto">
          <a:xfrm>
            <a:off x="8614345" y="3301971"/>
            <a:ext cx="203143" cy="436708"/>
          </a:xfrm>
          <a:custGeom>
            <a:avLst/>
            <a:gdLst>
              <a:gd name="T0" fmla="*/ 57 w 69"/>
              <a:gd name="T1" fmla="*/ 18 h 140"/>
              <a:gd name="T2" fmla="*/ 47 w 69"/>
              <a:gd name="T3" fmla="*/ 9 h 140"/>
              <a:gd name="T4" fmla="*/ 36 w 69"/>
              <a:gd name="T5" fmla="*/ 0 h 140"/>
              <a:gd name="T6" fmla="*/ 32 w 69"/>
              <a:gd name="T7" fmla="*/ 0 h 140"/>
              <a:gd name="T8" fmla="*/ 31 w 69"/>
              <a:gd name="T9" fmla="*/ 1 h 140"/>
              <a:gd name="T10" fmla="*/ 32 w 69"/>
              <a:gd name="T11" fmla="*/ 1 h 140"/>
              <a:gd name="T12" fmla="*/ 23 w 69"/>
              <a:gd name="T13" fmla="*/ 4 h 140"/>
              <a:gd name="T14" fmla="*/ 23 w 69"/>
              <a:gd name="T15" fmla="*/ 15 h 140"/>
              <a:gd name="T16" fmla="*/ 17 w 69"/>
              <a:gd name="T17" fmla="*/ 24 h 140"/>
              <a:gd name="T18" fmla="*/ 15 w 69"/>
              <a:gd name="T19" fmla="*/ 30 h 140"/>
              <a:gd name="T20" fmla="*/ 14 w 69"/>
              <a:gd name="T21" fmla="*/ 33 h 140"/>
              <a:gd name="T22" fmla="*/ 14 w 69"/>
              <a:gd name="T23" fmla="*/ 33 h 140"/>
              <a:gd name="T24" fmla="*/ 13 w 69"/>
              <a:gd name="T25" fmla="*/ 35 h 140"/>
              <a:gd name="T26" fmla="*/ 16 w 69"/>
              <a:gd name="T27" fmla="*/ 34 h 140"/>
              <a:gd name="T28" fmla="*/ 16 w 69"/>
              <a:gd name="T29" fmla="*/ 34 h 140"/>
              <a:gd name="T30" fmla="*/ 23 w 69"/>
              <a:gd name="T31" fmla="*/ 47 h 140"/>
              <a:gd name="T32" fmla="*/ 23 w 69"/>
              <a:gd name="T33" fmla="*/ 62 h 140"/>
              <a:gd name="T34" fmla="*/ 19 w 69"/>
              <a:gd name="T35" fmla="*/ 68 h 140"/>
              <a:gd name="T36" fmla="*/ 19 w 69"/>
              <a:gd name="T37" fmla="*/ 73 h 140"/>
              <a:gd name="T38" fmla="*/ 19 w 69"/>
              <a:gd name="T39" fmla="*/ 73 h 140"/>
              <a:gd name="T40" fmla="*/ 6 w 69"/>
              <a:gd name="T41" fmla="*/ 85 h 140"/>
              <a:gd name="T42" fmla="*/ 0 w 69"/>
              <a:gd name="T43" fmla="*/ 88 h 140"/>
              <a:gd name="T44" fmla="*/ 0 w 69"/>
              <a:gd name="T45" fmla="*/ 140 h 140"/>
              <a:gd name="T46" fmla="*/ 27 w 69"/>
              <a:gd name="T47" fmla="*/ 140 h 140"/>
              <a:gd name="T48" fmla="*/ 27 w 69"/>
              <a:gd name="T49" fmla="*/ 139 h 140"/>
              <a:gd name="T50" fmla="*/ 27 w 69"/>
              <a:gd name="T51" fmla="*/ 139 h 140"/>
              <a:gd name="T52" fmla="*/ 5 w 69"/>
              <a:gd name="T53" fmla="*/ 96 h 140"/>
              <a:gd name="T54" fmla="*/ 5 w 69"/>
              <a:gd name="T55" fmla="*/ 88 h 140"/>
              <a:gd name="T56" fmla="*/ 17 w 69"/>
              <a:gd name="T57" fmla="*/ 99 h 140"/>
              <a:gd name="T58" fmla="*/ 21 w 69"/>
              <a:gd name="T59" fmla="*/ 103 h 140"/>
              <a:gd name="T60" fmla="*/ 25 w 69"/>
              <a:gd name="T61" fmla="*/ 107 h 140"/>
              <a:gd name="T62" fmla="*/ 33 w 69"/>
              <a:gd name="T63" fmla="*/ 107 h 140"/>
              <a:gd name="T64" fmla="*/ 33 w 69"/>
              <a:gd name="T65" fmla="*/ 115 h 140"/>
              <a:gd name="T66" fmla="*/ 33 w 69"/>
              <a:gd name="T67" fmla="*/ 119 h 140"/>
              <a:gd name="T68" fmla="*/ 52 w 69"/>
              <a:gd name="T69" fmla="*/ 92 h 140"/>
              <a:gd name="T70" fmla="*/ 52 w 69"/>
              <a:gd name="T71" fmla="*/ 88 h 140"/>
              <a:gd name="T72" fmla="*/ 56 w 69"/>
              <a:gd name="T73" fmla="*/ 88 h 140"/>
              <a:gd name="T74" fmla="*/ 60 w 69"/>
              <a:gd name="T75" fmla="*/ 84 h 140"/>
              <a:gd name="T76" fmla="*/ 60 w 69"/>
              <a:gd name="T77" fmla="*/ 72 h 140"/>
              <a:gd name="T78" fmla="*/ 64 w 69"/>
              <a:gd name="T79" fmla="*/ 68 h 140"/>
              <a:gd name="T80" fmla="*/ 68 w 69"/>
              <a:gd name="T81" fmla="*/ 68 h 140"/>
              <a:gd name="T82" fmla="*/ 68 w 69"/>
              <a:gd name="T83" fmla="*/ 57 h 140"/>
              <a:gd name="T84" fmla="*/ 68 w 69"/>
              <a:gd name="T85" fmla="*/ 53 h 140"/>
              <a:gd name="T86" fmla="*/ 64 w 69"/>
              <a:gd name="T87" fmla="*/ 49 h 140"/>
              <a:gd name="T88" fmla="*/ 60 w 69"/>
              <a:gd name="T89" fmla="*/ 45 h 140"/>
              <a:gd name="T90" fmla="*/ 60 w 69"/>
              <a:gd name="T91" fmla="*/ 41 h 140"/>
              <a:gd name="T92" fmla="*/ 69 w 69"/>
              <a:gd name="T93" fmla="*/ 26 h 140"/>
              <a:gd name="T94" fmla="*/ 63 w 69"/>
              <a:gd name="T95" fmla="*/ 18 h 140"/>
              <a:gd name="T96" fmla="*/ 57 w 69"/>
              <a:gd name="T97" fmla="*/ 18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69" h="140">
                <a:moveTo>
                  <a:pt x="57" y="18"/>
                </a:moveTo>
                <a:cubicBezTo>
                  <a:pt x="47" y="9"/>
                  <a:pt x="47" y="9"/>
                  <a:pt x="47" y="9"/>
                </a:cubicBezTo>
                <a:cubicBezTo>
                  <a:pt x="36" y="0"/>
                  <a:pt x="36" y="0"/>
                  <a:pt x="36" y="0"/>
                </a:cubicBezTo>
                <a:cubicBezTo>
                  <a:pt x="32" y="0"/>
                  <a:pt x="32" y="0"/>
                  <a:pt x="32" y="0"/>
                </a:cubicBezTo>
                <a:cubicBezTo>
                  <a:pt x="32" y="0"/>
                  <a:pt x="31" y="0"/>
                  <a:pt x="31" y="1"/>
                </a:cubicBezTo>
                <a:cubicBezTo>
                  <a:pt x="32" y="1"/>
                  <a:pt x="32" y="1"/>
                  <a:pt x="32" y="1"/>
                </a:cubicBezTo>
                <a:cubicBezTo>
                  <a:pt x="23" y="4"/>
                  <a:pt x="23" y="4"/>
                  <a:pt x="23" y="4"/>
                </a:cubicBezTo>
                <a:cubicBezTo>
                  <a:pt x="23" y="15"/>
                  <a:pt x="23" y="15"/>
                  <a:pt x="23" y="15"/>
                </a:cubicBezTo>
                <a:cubicBezTo>
                  <a:pt x="17" y="24"/>
                  <a:pt x="17" y="24"/>
                  <a:pt x="17" y="24"/>
                </a:cubicBezTo>
                <a:cubicBezTo>
                  <a:pt x="15" y="30"/>
                  <a:pt x="15" y="30"/>
                  <a:pt x="15" y="30"/>
                </a:cubicBezTo>
                <a:cubicBezTo>
                  <a:pt x="14" y="33"/>
                  <a:pt x="14" y="33"/>
                  <a:pt x="14" y="33"/>
                </a:cubicBezTo>
                <a:cubicBezTo>
                  <a:pt x="14" y="33"/>
                  <a:pt x="14" y="33"/>
                  <a:pt x="14" y="33"/>
                </a:cubicBezTo>
                <a:cubicBezTo>
                  <a:pt x="13" y="35"/>
                  <a:pt x="13" y="35"/>
                  <a:pt x="13" y="35"/>
                </a:cubicBezTo>
                <a:cubicBezTo>
                  <a:pt x="16" y="34"/>
                  <a:pt x="16" y="34"/>
                  <a:pt x="16" y="34"/>
                </a:cubicBezTo>
                <a:cubicBezTo>
                  <a:pt x="16" y="34"/>
                  <a:pt x="16" y="34"/>
                  <a:pt x="16" y="34"/>
                </a:cubicBezTo>
                <a:cubicBezTo>
                  <a:pt x="23" y="47"/>
                  <a:pt x="23" y="47"/>
                  <a:pt x="23" y="47"/>
                </a:cubicBezTo>
                <a:cubicBezTo>
                  <a:pt x="23" y="62"/>
                  <a:pt x="23" y="62"/>
                  <a:pt x="23" y="62"/>
                </a:cubicBezTo>
                <a:cubicBezTo>
                  <a:pt x="19" y="68"/>
                  <a:pt x="19" y="68"/>
                  <a:pt x="19" y="68"/>
                </a:cubicBezTo>
                <a:cubicBezTo>
                  <a:pt x="19" y="73"/>
                  <a:pt x="19" y="73"/>
                  <a:pt x="19" y="73"/>
                </a:cubicBezTo>
                <a:cubicBezTo>
                  <a:pt x="19" y="73"/>
                  <a:pt x="19" y="73"/>
                  <a:pt x="19" y="73"/>
                </a:cubicBezTo>
                <a:cubicBezTo>
                  <a:pt x="17" y="74"/>
                  <a:pt x="12" y="79"/>
                  <a:pt x="6" y="85"/>
                </a:cubicBezTo>
                <a:cubicBezTo>
                  <a:pt x="5" y="87"/>
                  <a:pt x="3" y="88"/>
                  <a:pt x="0" y="88"/>
                </a:cubicBezTo>
                <a:cubicBezTo>
                  <a:pt x="0" y="140"/>
                  <a:pt x="0" y="140"/>
                  <a:pt x="0" y="140"/>
                </a:cubicBezTo>
                <a:cubicBezTo>
                  <a:pt x="27" y="140"/>
                  <a:pt x="27" y="140"/>
                  <a:pt x="27" y="140"/>
                </a:cubicBezTo>
                <a:cubicBezTo>
                  <a:pt x="27" y="139"/>
                  <a:pt x="27" y="139"/>
                  <a:pt x="27" y="139"/>
                </a:cubicBezTo>
                <a:cubicBezTo>
                  <a:pt x="27" y="139"/>
                  <a:pt x="27" y="139"/>
                  <a:pt x="27" y="139"/>
                </a:cubicBezTo>
                <a:cubicBezTo>
                  <a:pt x="5" y="96"/>
                  <a:pt x="5" y="96"/>
                  <a:pt x="5" y="96"/>
                </a:cubicBezTo>
                <a:cubicBezTo>
                  <a:pt x="5" y="88"/>
                  <a:pt x="5" y="88"/>
                  <a:pt x="5" y="88"/>
                </a:cubicBezTo>
                <a:cubicBezTo>
                  <a:pt x="17" y="99"/>
                  <a:pt x="17" y="99"/>
                  <a:pt x="17" y="99"/>
                </a:cubicBezTo>
                <a:cubicBezTo>
                  <a:pt x="21" y="103"/>
                  <a:pt x="21" y="103"/>
                  <a:pt x="21" y="103"/>
                </a:cubicBezTo>
                <a:cubicBezTo>
                  <a:pt x="25" y="107"/>
                  <a:pt x="25" y="107"/>
                  <a:pt x="25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15"/>
                  <a:pt x="33" y="115"/>
                  <a:pt x="33" y="115"/>
                </a:cubicBezTo>
                <a:cubicBezTo>
                  <a:pt x="33" y="119"/>
                  <a:pt x="33" y="119"/>
                  <a:pt x="33" y="119"/>
                </a:cubicBezTo>
                <a:cubicBezTo>
                  <a:pt x="52" y="92"/>
                  <a:pt x="52" y="92"/>
                  <a:pt x="52" y="92"/>
                </a:cubicBezTo>
                <a:cubicBezTo>
                  <a:pt x="52" y="88"/>
                  <a:pt x="52" y="88"/>
                  <a:pt x="52" y="88"/>
                </a:cubicBezTo>
                <a:cubicBezTo>
                  <a:pt x="56" y="88"/>
                  <a:pt x="56" y="88"/>
                  <a:pt x="56" y="88"/>
                </a:cubicBezTo>
                <a:cubicBezTo>
                  <a:pt x="60" y="84"/>
                  <a:pt x="60" y="84"/>
                  <a:pt x="60" y="84"/>
                </a:cubicBezTo>
                <a:cubicBezTo>
                  <a:pt x="60" y="72"/>
                  <a:pt x="60" y="72"/>
                  <a:pt x="60" y="72"/>
                </a:cubicBezTo>
                <a:cubicBezTo>
                  <a:pt x="64" y="68"/>
                  <a:pt x="64" y="68"/>
                  <a:pt x="64" y="68"/>
                </a:cubicBezTo>
                <a:cubicBezTo>
                  <a:pt x="68" y="68"/>
                  <a:pt x="68" y="68"/>
                  <a:pt x="68" y="68"/>
                </a:cubicBezTo>
                <a:cubicBezTo>
                  <a:pt x="68" y="57"/>
                  <a:pt x="68" y="57"/>
                  <a:pt x="68" y="57"/>
                </a:cubicBezTo>
                <a:cubicBezTo>
                  <a:pt x="68" y="53"/>
                  <a:pt x="68" y="53"/>
                  <a:pt x="68" y="53"/>
                </a:cubicBezTo>
                <a:cubicBezTo>
                  <a:pt x="64" y="49"/>
                  <a:pt x="64" y="49"/>
                  <a:pt x="64" y="49"/>
                </a:cubicBezTo>
                <a:cubicBezTo>
                  <a:pt x="60" y="45"/>
                  <a:pt x="60" y="45"/>
                  <a:pt x="60" y="45"/>
                </a:cubicBezTo>
                <a:cubicBezTo>
                  <a:pt x="60" y="41"/>
                  <a:pt x="60" y="41"/>
                  <a:pt x="60" y="41"/>
                </a:cubicBezTo>
                <a:cubicBezTo>
                  <a:pt x="69" y="26"/>
                  <a:pt x="69" y="26"/>
                  <a:pt x="69" y="26"/>
                </a:cubicBezTo>
                <a:cubicBezTo>
                  <a:pt x="63" y="18"/>
                  <a:pt x="63" y="18"/>
                  <a:pt x="63" y="18"/>
                </a:cubicBezTo>
                <a:lnTo>
                  <a:pt x="57" y="18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7246804" y="4832778"/>
            <a:ext cx="853793" cy="806588"/>
          </a:xfrm>
          <a:custGeom>
            <a:avLst/>
            <a:gdLst>
              <a:gd name="T0" fmla="*/ 440 w 580"/>
              <a:gd name="T1" fmla="*/ 40 h 519"/>
              <a:gd name="T2" fmla="*/ 298 w 580"/>
              <a:gd name="T3" fmla="*/ 24 h 519"/>
              <a:gd name="T4" fmla="*/ 194 w 580"/>
              <a:gd name="T5" fmla="*/ 14 h 519"/>
              <a:gd name="T6" fmla="*/ 186 w 580"/>
              <a:gd name="T7" fmla="*/ 6 h 519"/>
              <a:gd name="T8" fmla="*/ 0 w 580"/>
              <a:gd name="T9" fmla="*/ 68 h 519"/>
              <a:gd name="T10" fmla="*/ 26 w 580"/>
              <a:gd name="T11" fmla="*/ 50 h 519"/>
              <a:gd name="T12" fmla="*/ 42 w 580"/>
              <a:gd name="T13" fmla="*/ 42 h 519"/>
              <a:gd name="T14" fmla="*/ 96 w 580"/>
              <a:gd name="T15" fmla="*/ 50 h 519"/>
              <a:gd name="T16" fmla="*/ 104 w 580"/>
              <a:gd name="T17" fmla="*/ 58 h 519"/>
              <a:gd name="T18" fmla="*/ 96 w 580"/>
              <a:gd name="T19" fmla="*/ 66 h 519"/>
              <a:gd name="T20" fmla="*/ 174 w 580"/>
              <a:gd name="T21" fmla="*/ 113 h 519"/>
              <a:gd name="T22" fmla="*/ 220 w 580"/>
              <a:gd name="T23" fmla="*/ 113 h 519"/>
              <a:gd name="T24" fmla="*/ 252 w 580"/>
              <a:gd name="T25" fmla="*/ 97 h 519"/>
              <a:gd name="T26" fmla="*/ 260 w 580"/>
              <a:gd name="T27" fmla="*/ 90 h 519"/>
              <a:gd name="T28" fmla="*/ 292 w 580"/>
              <a:gd name="T29" fmla="*/ 90 h 519"/>
              <a:gd name="T30" fmla="*/ 322 w 580"/>
              <a:gd name="T31" fmla="*/ 121 h 519"/>
              <a:gd name="T32" fmla="*/ 330 w 580"/>
              <a:gd name="T33" fmla="*/ 137 h 519"/>
              <a:gd name="T34" fmla="*/ 370 w 580"/>
              <a:gd name="T35" fmla="*/ 169 h 519"/>
              <a:gd name="T36" fmla="*/ 376 w 580"/>
              <a:gd name="T37" fmla="*/ 285 h 519"/>
              <a:gd name="T38" fmla="*/ 384 w 580"/>
              <a:gd name="T39" fmla="*/ 277 h 519"/>
              <a:gd name="T40" fmla="*/ 384 w 580"/>
              <a:gd name="T41" fmla="*/ 309 h 519"/>
              <a:gd name="T42" fmla="*/ 416 w 580"/>
              <a:gd name="T43" fmla="*/ 371 h 519"/>
              <a:gd name="T44" fmla="*/ 432 w 580"/>
              <a:gd name="T45" fmla="*/ 387 h 519"/>
              <a:gd name="T46" fmla="*/ 432 w 580"/>
              <a:gd name="T47" fmla="*/ 403 h 519"/>
              <a:gd name="T48" fmla="*/ 462 w 580"/>
              <a:gd name="T49" fmla="*/ 457 h 519"/>
              <a:gd name="T50" fmla="*/ 486 w 580"/>
              <a:gd name="T51" fmla="*/ 465 h 519"/>
              <a:gd name="T52" fmla="*/ 494 w 580"/>
              <a:gd name="T53" fmla="*/ 511 h 519"/>
              <a:gd name="T54" fmla="*/ 502 w 580"/>
              <a:gd name="T55" fmla="*/ 519 h 519"/>
              <a:gd name="T56" fmla="*/ 556 w 580"/>
              <a:gd name="T57" fmla="*/ 503 h 519"/>
              <a:gd name="T58" fmla="*/ 572 w 580"/>
              <a:gd name="T59" fmla="*/ 503 h 519"/>
              <a:gd name="T60" fmla="*/ 580 w 580"/>
              <a:gd name="T61" fmla="*/ 441 h 519"/>
              <a:gd name="T62" fmla="*/ 540 w 580"/>
              <a:gd name="T63" fmla="*/ 261 h 519"/>
              <a:gd name="T64" fmla="*/ 470 w 580"/>
              <a:gd name="T65" fmla="*/ 42 h 519"/>
              <a:gd name="T66" fmla="*/ 470 w 580"/>
              <a:gd name="T67" fmla="*/ 12 h 519"/>
              <a:gd name="T68" fmla="*/ 458 w 580"/>
              <a:gd name="T69" fmla="*/ 14 h 519"/>
              <a:gd name="T70" fmla="*/ 452 w 580"/>
              <a:gd name="T71" fmla="*/ 20 h 5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580" h="519">
                <a:moveTo>
                  <a:pt x="452" y="20"/>
                </a:moveTo>
                <a:lnTo>
                  <a:pt x="440" y="40"/>
                </a:lnTo>
                <a:lnTo>
                  <a:pt x="318" y="40"/>
                </a:lnTo>
                <a:lnTo>
                  <a:pt x="298" y="24"/>
                </a:lnTo>
                <a:lnTo>
                  <a:pt x="212" y="24"/>
                </a:lnTo>
                <a:lnTo>
                  <a:pt x="194" y="14"/>
                </a:lnTo>
                <a:lnTo>
                  <a:pt x="186" y="0"/>
                </a:lnTo>
                <a:lnTo>
                  <a:pt x="186" y="6"/>
                </a:lnTo>
                <a:lnTo>
                  <a:pt x="0" y="6"/>
                </a:lnTo>
                <a:lnTo>
                  <a:pt x="0" y="68"/>
                </a:lnTo>
                <a:lnTo>
                  <a:pt x="18" y="66"/>
                </a:lnTo>
                <a:lnTo>
                  <a:pt x="26" y="50"/>
                </a:lnTo>
                <a:lnTo>
                  <a:pt x="34" y="50"/>
                </a:lnTo>
                <a:lnTo>
                  <a:pt x="42" y="42"/>
                </a:lnTo>
                <a:lnTo>
                  <a:pt x="42" y="58"/>
                </a:lnTo>
                <a:lnTo>
                  <a:pt x="96" y="50"/>
                </a:lnTo>
                <a:lnTo>
                  <a:pt x="104" y="50"/>
                </a:lnTo>
                <a:lnTo>
                  <a:pt x="104" y="58"/>
                </a:lnTo>
                <a:lnTo>
                  <a:pt x="96" y="58"/>
                </a:lnTo>
                <a:lnTo>
                  <a:pt x="96" y="66"/>
                </a:lnTo>
                <a:lnTo>
                  <a:pt x="158" y="90"/>
                </a:lnTo>
                <a:lnTo>
                  <a:pt x="174" y="113"/>
                </a:lnTo>
                <a:lnTo>
                  <a:pt x="182" y="121"/>
                </a:lnTo>
                <a:lnTo>
                  <a:pt x="220" y="113"/>
                </a:lnTo>
                <a:lnTo>
                  <a:pt x="236" y="97"/>
                </a:lnTo>
                <a:lnTo>
                  <a:pt x="252" y="97"/>
                </a:lnTo>
                <a:lnTo>
                  <a:pt x="252" y="90"/>
                </a:lnTo>
                <a:lnTo>
                  <a:pt x="260" y="90"/>
                </a:lnTo>
                <a:lnTo>
                  <a:pt x="268" y="90"/>
                </a:lnTo>
                <a:lnTo>
                  <a:pt x="292" y="90"/>
                </a:lnTo>
                <a:lnTo>
                  <a:pt x="314" y="121"/>
                </a:lnTo>
                <a:lnTo>
                  <a:pt x="322" y="121"/>
                </a:lnTo>
                <a:lnTo>
                  <a:pt x="322" y="137"/>
                </a:lnTo>
                <a:lnTo>
                  <a:pt x="330" y="137"/>
                </a:lnTo>
                <a:lnTo>
                  <a:pt x="354" y="161"/>
                </a:lnTo>
                <a:lnTo>
                  <a:pt x="370" y="169"/>
                </a:lnTo>
                <a:lnTo>
                  <a:pt x="376" y="177"/>
                </a:lnTo>
                <a:lnTo>
                  <a:pt x="376" y="285"/>
                </a:lnTo>
                <a:lnTo>
                  <a:pt x="384" y="285"/>
                </a:lnTo>
                <a:lnTo>
                  <a:pt x="384" y="277"/>
                </a:lnTo>
                <a:lnTo>
                  <a:pt x="392" y="277"/>
                </a:lnTo>
                <a:lnTo>
                  <a:pt x="384" y="309"/>
                </a:lnTo>
                <a:lnTo>
                  <a:pt x="392" y="325"/>
                </a:lnTo>
                <a:lnTo>
                  <a:pt x="416" y="371"/>
                </a:lnTo>
                <a:lnTo>
                  <a:pt x="432" y="363"/>
                </a:lnTo>
                <a:lnTo>
                  <a:pt x="432" y="387"/>
                </a:lnTo>
                <a:lnTo>
                  <a:pt x="440" y="387"/>
                </a:lnTo>
                <a:lnTo>
                  <a:pt x="432" y="403"/>
                </a:lnTo>
                <a:lnTo>
                  <a:pt x="456" y="449"/>
                </a:lnTo>
                <a:lnTo>
                  <a:pt x="462" y="457"/>
                </a:lnTo>
                <a:lnTo>
                  <a:pt x="478" y="457"/>
                </a:lnTo>
                <a:lnTo>
                  <a:pt x="486" y="465"/>
                </a:lnTo>
                <a:lnTo>
                  <a:pt x="494" y="497"/>
                </a:lnTo>
                <a:lnTo>
                  <a:pt x="494" y="511"/>
                </a:lnTo>
                <a:lnTo>
                  <a:pt x="502" y="511"/>
                </a:lnTo>
                <a:lnTo>
                  <a:pt x="502" y="519"/>
                </a:lnTo>
                <a:lnTo>
                  <a:pt x="534" y="519"/>
                </a:lnTo>
                <a:lnTo>
                  <a:pt x="556" y="503"/>
                </a:lnTo>
                <a:lnTo>
                  <a:pt x="564" y="511"/>
                </a:lnTo>
                <a:lnTo>
                  <a:pt x="572" y="503"/>
                </a:lnTo>
                <a:lnTo>
                  <a:pt x="564" y="497"/>
                </a:lnTo>
                <a:lnTo>
                  <a:pt x="580" y="441"/>
                </a:lnTo>
                <a:lnTo>
                  <a:pt x="580" y="363"/>
                </a:lnTo>
                <a:lnTo>
                  <a:pt x="540" y="261"/>
                </a:lnTo>
                <a:lnTo>
                  <a:pt x="540" y="223"/>
                </a:lnTo>
                <a:lnTo>
                  <a:pt x="470" y="42"/>
                </a:lnTo>
                <a:lnTo>
                  <a:pt x="470" y="34"/>
                </a:lnTo>
                <a:lnTo>
                  <a:pt x="470" y="12"/>
                </a:lnTo>
                <a:lnTo>
                  <a:pt x="472" y="8"/>
                </a:lnTo>
                <a:lnTo>
                  <a:pt x="458" y="14"/>
                </a:lnTo>
                <a:lnTo>
                  <a:pt x="452" y="20"/>
                </a:lnTo>
                <a:lnTo>
                  <a:pt x="452" y="20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7131983" y="4158290"/>
            <a:ext cx="388622" cy="789493"/>
          </a:xfrm>
          <a:custGeom>
            <a:avLst/>
            <a:gdLst>
              <a:gd name="T0" fmla="*/ 132 w 132"/>
              <a:gd name="T1" fmla="*/ 220 h 254"/>
              <a:gd name="T2" fmla="*/ 132 w 132"/>
              <a:gd name="T3" fmla="*/ 217 h 254"/>
              <a:gd name="T4" fmla="*/ 131 w 132"/>
              <a:gd name="T5" fmla="*/ 216 h 254"/>
              <a:gd name="T6" fmla="*/ 131 w 132"/>
              <a:gd name="T7" fmla="*/ 132 h 254"/>
              <a:gd name="T8" fmla="*/ 125 w 132"/>
              <a:gd name="T9" fmla="*/ 116 h 254"/>
              <a:gd name="T10" fmla="*/ 125 w 132"/>
              <a:gd name="T11" fmla="*/ 90 h 254"/>
              <a:gd name="T12" fmla="*/ 119 w 132"/>
              <a:gd name="T13" fmla="*/ 77 h 254"/>
              <a:gd name="T14" fmla="*/ 119 w 132"/>
              <a:gd name="T15" fmla="*/ 71 h 254"/>
              <a:gd name="T16" fmla="*/ 115 w 132"/>
              <a:gd name="T17" fmla="*/ 63 h 254"/>
              <a:gd name="T18" fmla="*/ 115 w 132"/>
              <a:gd name="T19" fmla="*/ 22 h 254"/>
              <a:gd name="T20" fmla="*/ 111 w 132"/>
              <a:gd name="T21" fmla="*/ 9 h 254"/>
              <a:gd name="T22" fmla="*/ 111 w 132"/>
              <a:gd name="T23" fmla="*/ 0 h 254"/>
              <a:gd name="T24" fmla="*/ 16 w 132"/>
              <a:gd name="T25" fmla="*/ 0 h 254"/>
              <a:gd name="T26" fmla="*/ 16 w 132"/>
              <a:gd name="T27" fmla="*/ 56 h 254"/>
              <a:gd name="T28" fmla="*/ 16 w 132"/>
              <a:gd name="T29" fmla="*/ 68 h 254"/>
              <a:gd name="T30" fmla="*/ 16 w 132"/>
              <a:gd name="T31" fmla="*/ 68 h 254"/>
              <a:gd name="T32" fmla="*/ 7 w 132"/>
              <a:gd name="T33" fmla="*/ 92 h 254"/>
              <a:gd name="T34" fmla="*/ 6 w 132"/>
              <a:gd name="T35" fmla="*/ 108 h 254"/>
              <a:gd name="T36" fmla="*/ 1 w 132"/>
              <a:gd name="T37" fmla="*/ 157 h 254"/>
              <a:gd name="T38" fmla="*/ 1 w 132"/>
              <a:gd name="T39" fmla="*/ 248 h 254"/>
              <a:gd name="T40" fmla="*/ 1 w 132"/>
              <a:gd name="T41" fmla="*/ 248 h 254"/>
              <a:gd name="T42" fmla="*/ 17 w 132"/>
              <a:gd name="T43" fmla="*/ 250 h 254"/>
              <a:gd name="T44" fmla="*/ 17 w 132"/>
              <a:gd name="T45" fmla="*/ 246 h 254"/>
              <a:gd name="T46" fmla="*/ 25 w 132"/>
              <a:gd name="T47" fmla="*/ 223 h 254"/>
              <a:gd name="T48" fmla="*/ 25 w 132"/>
              <a:gd name="T49" fmla="*/ 246 h 254"/>
              <a:gd name="T50" fmla="*/ 25 w 132"/>
              <a:gd name="T51" fmla="*/ 250 h 254"/>
              <a:gd name="T52" fmla="*/ 25 w 132"/>
              <a:gd name="T53" fmla="*/ 254 h 254"/>
              <a:gd name="T54" fmla="*/ 39 w 132"/>
              <a:gd name="T55" fmla="*/ 251 h 254"/>
              <a:gd name="T56" fmla="*/ 39 w 132"/>
              <a:gd name="T57" fmla="*/ 220 h 254"/>
              <a:gd name="T58" fmla="*/ 132 w 132"/>
              <a:gd name="T59" fmla="*/ 220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132" h="254">
                <a:moveTo>
                  <a:pt x="132" y="220"/>
                </a:moveTo>
                <a:cubicBezTo>
                  <a:pt x="132" y="217"/>
                  <a:pt x="132" y="217"/>
                  <a:pt x="132" y="217"/>
                </a:cubicBezTo>
                <a:cubicBezTo>
                  <a:pt x="131" y="216"/>
                  <a:pt x="131" y="216"/>
                  <a:pt x="131" y="216"/>
                </a:cubicBezTo>
                <a:cubicBezTo>
                  <a:pt x="131" y="132"/>
                  <a:pt x="131" y="132"/>
                  <a:pt x="131" y="132"/>
                </a:cubicBezTo>
                <a:cubicBezTo>
                  <a:pt x="125" y="116"/>
                  <a:pt x="125" y="116"/>
                  <a:pt x="125" y="116"/>
                </a:cubicBezTo>
                <a:cubicBezTo>
                  <a:pt x="125" y="90"/>
                  <a:pt x="125" y="90"/>
                  <a:pt x="125" y="90"/>
                </a:cubicBezTo>
                <a:cubicBezTo>
                  <a:pt x="119" y="77"/>
                  <a:pt x="119" y="77"/>
                  <a:pt x="119" y="77"/>
                </a:cubicBezTo>
                <a:cubicBezTo>
                  <a:pt x="119" y="71"/>
                  <a:pt x="119" y="71"/>
                  <a:pt x="119" y="71"/>
                </a:cubicBezTo>
                <a:cubicBezTo>
                  <a:pt x="115" y="63"/>
                  <a:pt x="115" y="63"/>
                  <a:pt x="115" y="63"/>
                </a:cubicBezTo>
                <a:cubicBezTo>
                  <a:pt x="115" y="22"/>
                  <a:pt x="115" y="22"/>
                  <a:pt x="115" y="22"/>
                </a:cubicBezTo>
                <a:cubicBezTo>
                  <a:pt x="111" y="9"/>
                  <a:pt x="111" y="9"/>
                  <a:pt x="111" y="9"/>
                </a:cubicBezTo>
                <a:cubicBezTo>
                  <a:pt x="111" y="0"/>
                  <a:pt x="111" y="0"/>
                  <a:pt x="111" y="0"/>
                </a:cubicBezTo>
                <a:cubicBezTo>
                  <a:pt x="16" y="0"/>
                  <a:pt x="16" y="0"/>
                  <a:pt x="16" y="0"/>
                </a:cubicBezTo>
                <a:cubicBezTo>
                  <a:pt x="16" y="56"/>
                  <a:pt x="16" y="56"/>
                  <a:pt x="16" y="56"/>
                </a:cubicBezTo>
                <a:cubicBezTo>
                  <a:pt x="16" y="68"/>
                  <a:pt x="16" y="68"/>
                  <a:pt x="16" y="68"/>
                </a:cubicBezTo>
                <a:cubicBezTo>
                  <a:pt x="16" y="68"/>
                  <a:pt x="16" y="68"/>
                  <a:pt x="16" y="68"/>
                </a:cubicBezTo>
                <a:cubicBezTo>
                  <a:pt x="12" y="78"/>
                  <a:pt x="7" y="90"/>
                  <a:pt x="7" y="92"/>
                </a:cubicBezTo>
                <a:cubicBezTo>
                  <a:pt x="7" y="93"/>
                  <a:pt x="7" y="99"/>
                  <a:pt x="6" y="108"/>
                </a:cubicBezTo>
                <a:cubicBezTo>
                  <a:pt x="3" y="126"/>
                  <a:pt x="0" y="154"/>
                  <a:pt x="1" y="157"/>
                </a:cubicBezTo>
                <a:cubicBezTo>
                  <a:pt x="2" y="161"/>
                  <a:pt x="1" y="227"/>
                  <a:pt x="1" y="248"/>
                </a:cubicBezTo>
                <a:cubicBezTo>
                  <a:pt x="1" y="248"/>
                  <a:pt x="1" y="248"/>
                  <a:pt x="1" y="248"/>
                </a:cubicBezTo>
                <a:cubicBezTo>
                  <a:pt x="17" y="250"/>
                  <a:pt x="17" y="250"/>
                  <a:pt x="17" y="250"/>
                </a:cubicBezTo>
                <a:cubicBezTo>
                  <a:pt x="17" y="246"/>
                  <a:pt x="17" y="246"/>
                  <a:pt x="17" y="246"/>
                </a:cubicBezTo>
                <a:cubicBezTo>
                  <a:pt x="25" y="223"/>
                  <a:pt x="25" y="223"/>
                  <a:pt x="25" y="223"/>
                </a:cubicBezTo>
                <a:cubicBezTo>
                  <a:pt x="25" y="246"/>
                  <a:pt x="25" y="246"/>
                  <a:pt x="25" y="246"/>
                </a:cubicBezTo>
                <a:cubicBezTo>
                  <a:pt x="25" y="250"/>
                  <a:pt x="25" y="250"/>
                  <a:pt x="25" y="250"/>
                </a:cubicBezTo>
                <a:cubicBezTo>
                  <a:pt x="25" y="254"/>
                  <a:pt x="25" y="254"/>
                  <a:pt x="25" y="254"/>
                </a:cubicBezTo>
                <a:cubicBezTo>
                  <a:pt x="39" y="251"/>
                  <a:pt x="39" y="251"/>
                  <a:pt x="39" y="251"/>
                </a:cubicBezTo>
                <a:cubicBezTo>
                  <a:pt x="39" y="220"/>
                  <a:pt x="39" y="220"/>
                  <a:pt x="39" y="220"/>
                </a:cubicBezTo>
                <a:lnTo>
                  <a:pt x="132" y="22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6763970" y="4158290"/>
            <a:ext cx="415121" cy="789493"/>
          </a:xfrm>
          <a:custGeom>
            <a:avLst/>
            <a:gdLst>
              <a:gd name="T0" fmla="*/ 131 w 141"/>
              <a:gd name="T1" fmla="*/ 108 h 254"/>
              <a:gd name="T2" fmla="*/ 141 w 141"/>
              <a:gd name="T3" fmla="*/ 68 h 254"/>
              <a:gd name="T4" fmla="*/ 141 w 141"/>
              <a:gd name="T5" fmla="*/ 56 h 254"/>
              <a:gd name="T6" fmla="*/ 47 w 141"/>
              <a:gd name="T7" fmla="*/ 0 h 254"/>
              <a:gd name="T8" fmla="*/ 44 w 141"/>
              <a:gd name="T9" fmla="*/ 10 h 254"/>
              <a:gd name="T10" fmla="*/ 37 w 141"/>
              <a:gd name="T11" fmla="*/ 35 h 254"/>
              <a:gd name="T12" fmla="*/ 32 w 141"/>
              <a:gd name="T13" fmla="*/ 44 h 254"/>
              <a:gd name="T14" fmla="*/ 30 w 141"/>
              <a:gd name="T15" fmla="*/ 46 h 254"/>
              <a:gd name="T16" fmla="*/ 27 w 141"/>
              <a:gd name="T17" fmla="*/ 49 h 254"/>
              <a:gd name="T18" fmla="*/ 25 w 141"/>
              <a:gd name="T19" fmla="*/ 50 h 254"/>
              <a:gd name="T20" fmla="*/ 24 w 141"/>
              <a:gd name="T21" fmla="*/ 50 h 254"/>
              <a:gd name="T22" fmla="*/ 17 w 141"/>
              <a:gd name="T23" fmla="*/ 59 h 254"/>
              <a:gd name="T24" fmla="*/ 19 w 141"/>
              <a:gd name="T25" fmla="*/ 75 h 254"/>
              <a:gd name="T26" fmla="*/ 20 w 141"/>
              <a:gd name="T27" fmla="*/ 86 h 254"/>
              <a:gd name="T28" fmla="*/ 19 w 141"/>
              <a:gd name="T29" fmla="*/ 87 h 254"/>
              <a:gd name="T30" fmla="*/ 18 w 141"/>
              <a:gd name="T31" fmla="*/ 88 h 254"/>
              <a:gd name="T32" fmla="*/ 17 w 141"/>
              <a:gd name="T33" fmla="*/ 89 h 254"/>
              <a:gd name="T34" fmla="*/ 17 w 141"/>
              <a:gd name="T35" fmla="*/ 90 h 254"/>
              <a:gd name="T36" fmla="*/ 14 w 141"/>
              <a:gd name="T37" fmla="*/ 100 h 254"/>
              <a:gd name="T38" fmla="*/ 14 w 141"/>
              <a:gd name="T39" fmla="*/ 148 h 254"/>
              <a:gd name="T40" fmla="*/ 0 w 141"/>
              <a:gd name="T41" fmla="*/ 195 h 254"/>
              <a:gd name="T42" fmla="*/ 60 w 141"/>
              <a:gd name="T43" fmla="*/ 200 h 254"/>
              <a:gd name="T44" fmla="*/ 55 w 141"/>
              <a:gd name="T45" fmla="*/ 205 h 254"/>
              <a:gd name="T46" fmla="*/ 59 w 141"/>
              <a:gd name="T47" fmla="*/ 217 h 254"/>
              <a:gd name="T48" fmla="*/ 63 w 141"/>
              <a:gd name="T49" fmla="*/ 220 h 254"/>
              <a:gd name="T50" fmla="*/ 61 w 141"/>
              <a:gd name="T51" fmla="*/ 241 h 254"/>
              <a:gd name="T52" fmla="*/ 56 w 141"/>
              <a:gd name="T53" fmla="*/ 249 h 254"/>
              <a:gd name="T54" fmla="*/ 57 w 141"/>
              <a:gd name="T55" fmla="*/ 249 h 254"/>
              <a:gd name="T56" fmla="*/ 87 w 141"/>
              <a:gd name="T57" fmla="*/ 254 h 254"/>
              <a:gd name="T58" fmla="*/ 103 w 141"/>
              <a:gd name="T59" fmla="*/ 250 h 254"/>
              <a:gd name="T60" fmla="*/ 126 w 141"/>
              <a:gd name="T61" fmla="*/ 248 h 254"/>
              <a:gd name="T62" fmla="*/ 126 w 141"/>
              <a:gd name="T63" fmla="*/ 157 h 2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41" h="254">
                <a:moveTo>
                  <a:pt x="126" y="157"/>
                </a:moveTo>
                <a:cubicBezTo>
                  <a:pt x="125" y="154"/>
                  <a:pt x="128" y="126"/>
                  <a:pt x="131" y="108"/>
                </a:cubicBezTo>
                <a:cubicBezTo>
                  <a:pt x="132" y="99"/>
                  <a:pt x="132" y="93"/>
                  <a:pt x="132" y="92"/>
                </a:cubicBezTo>
                <a:cubicBezTo>
                  <a:pt x="132" y="90"/>
                  <a:pt x="137" y="78"/>
                  <a:pt x="141" y="68"/>
                </a:cubicBezTo>
                <a:cubicBezTo>
                  <a:pt x="141" y="68"/>
                  <a:pt x="141" y="68"/>
                  <a:pt x="141" y="68"/>
                </a:cubicBezTo>
                <a:cubicBezTo>
                  <a:pt x="141" y="56"/>
                  <a:pt x="141" y="56"/>
                  <a:pt x="141" y="56"/>
                </a:cubicBezTo>
                <a:cubicBezTo>
                  <a:pt x="141" y="0"/>
                  <a:pt x="141" y="0"/>
                  <a:pt x="141" y="0"/>
                </a:cubicBezTo>
                <a:cubicBezTo>
                  <a:pt x="47" y="0"/>
                  <a:pt x="47" y="0"/>
                  <a:pt x="47" y="0"/>
                </a:cubicBezTo>
                <a:cubicBezTo>
                  <a:pt x="45" y="5"/>
                  <a:pt x="45" y="5"/>
                  <a:pt x="45" y="5"/>
                </a:cubicBezTo>
                <a:cubicBezTo>
                  <a:pt x="44" y="10"/>
                  <a:pt x="44" y="10"/>
                  <a:pt x="44" y="10"/>
                </a:cubicBezTo>
                <a:cubicBezTo>
                  <a:pt x="37" y="16"/>
                  <a:pt x="37" y="16"/>
                  <a:pt x="37" y="16"/>
                </a:cubicBezTo>
                <a:cubicBezTo>
                  <a:pt x="37" y="35"/>
                  <a:pt x="37" y="35"/>
                  <a:pt x="37" y="35"/>
                </a:cubicBezTo>
                <a:cubicBezTo>
                  <a:pt x="37" y="35"/>
                  <a:pt x="37" y="35"/>
                  <a:pt x="37" y="35"/>
                </a:cubicBezTo>
                <a:cubicBezTo>
                  <a:pt x="37" y="35"/>
                  <a:pt x="35" y="39"/>
                  <a:pt x="32" y="44"/>
                </a:cubicBezTo>
                <a:cubicBezTo>
                  <a:pt x="30" y="46"/>
                  <a:pt x="30" y="46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30" y="46"/>
                  <a:pt x="30" y="46"/>
                  <a:pt x="30" y="46"/>
                </a:cubicBezTo>
                <a:cubicBezTo>
                  <a:pt x="29" y="46"/>
                  <a:pt x="29" y="47"/>
                  <a:pt x="27" y="49"/>
                </a:cubicBezTo>
                <a:cubicBezTo>
                  <a:pt x="26" y="50"/>
                  <a:pt x="26" y="50"/>
                  <a:pt x="26" y="50"/>
                </a:cubicBezTo>
                <a:cubicBezTo>
                  <a:pt x="25" y="50"/>
                  <a:pt x="25" y="50"/>
                  <a:pt x="25" y="50"/>
                </a:cubicBezTo>
                <a:cubicBezTo>
                  <a:pt x="25" y="50"/>
                  <a:pt x="25" y="50"/>
                  <a:pt x="25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4" y="50"/>
                  <a:pt x="24" y="50"/>
                  <a:pt x="24" y="50"/>
                </a:cubicBezTo>
                <a:cubicBezTo>
                  <a:pt x="23" y="52"/>
                  <a:pt x="19" y="56"/>
                  <a:pt x="17" y="59"/>
                </a:cubicBezTo>
                <a:cubicBezTo>
                  <a:pt x="17" y="63"/>
                  <a:pt x="17" y="63"/>
                  <a:pt x="17" y="63"/>
                </a:cubicBezTo>
                <a:cubicBezTo>
                  <a:pt x="18" y="68"/>
                  <a:pt x="19" y="75"/>
                  <a:pt x="19" y="75"/>
                </a:cubicBezTo>
                <a:cubicBezTo>
                  <a:pt x="19" y="78"/>
                  <a:pt x="20" y="81"/>
                  <a:pt x="20" y="84"/>
                </a:cubicBezTo>
                <a:cubicBezTo>
                  <a:pt x="20" y="86"/>
                  <a:pt x="20" y="86"/>
                  <a:pt x="20" y="86"/>
                </a:cubicBezTo>
                <a:cubicBezTo>
                  <a:pt x="19" y="86"/>
                  <a:pt x="19" y="86"/>
                  <a:pt x="19" y="86"/>
                </a:cubicBezTo>
                <a:cubicBezTo>
                  <a:pt x="19" y="87"/>
                  <a:pt x="19" y="87"/>
                  <a:pt x="19" y="87"/>
                </a:cubicBezTo>
                <a:cubicBezTo>
                  <a:pt x="18" y="87"/>
                  <a:pt x="18" y="87"/>
                  <a:pt x="18" y="87"/>
                </a:cubicBezTo>
                <a:cubicBezTo>
                  <a:pt x="18" y="88"/>
                  <a:pt x="18" y="88"/>
                  <a:pt x="18" y="88"/>
                </a:cubicBezTo>
                <a:cubicBezTo>
                  <a:pt x="18" y="88"/>
                  <a:pt x="18" y="88"/>
                  <a:pt x="17" y="88"/>
                </a:cubicBezTo>
                <a:cubicBezTo>
                  <a:pt x="17" y="89"/>
                  <a:pt x="17" y="89"/>
                  <a:pt x="17" y="89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90"/>
                  <a:pt x="17" y="90"/>
                  <a:pt x="17" y="90"/>
                </a:cubicBezTo>
                <a:cubicBezTo>
                  <a:pt x="17" y="91"/>
                  <a:pt x="16" y="93"/>
                  <a:pt x="14" y="99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14" y="100"/>
                  <a:pt x="14" y="100"/>
                  <a:pt x="14" y="100"/>
                </a:cubicBezTo>
                <a:cubicBezTo>
                  <a:pt x="14" y="148"/>
                  <a:pt x="14" y="148"/>
                  <a:pt x="14" y="148"/>
                </a:cubicBezTo>
                <a:cubicBezTo>
                  <a:pt x="0" y="171"/>
                  <a:pt x="0" y="171"/>
                  <a:pt x="0" y="171"/>
                </a:cubicBezTo>
                <a:cubicBezTo>
                  <a:pt x="0" y="195"/>
                  <a:pt x="0" y="195"/>
                  <a:pt x="0" y="195"/>
                </a:cubicBezTo>
                <a:cubicBezTo>
                  <a:pt x="59" y="195"/>
                  <a:pt x="59" y="195"/>
                  <a:pt x="59" y="195"/>
                </a:cubicBezTo>
                <a:cubicBezTo>
                  <a:pt x="60" y="200"/>
                  <a:pt x="60" y="200"/>
                  <a:pt x="60" y="200"/>
                </a:cubicBezTo>
                <a:cubicBezTo>
                  <a:pt x="61" y="201"/>
                  <a:pt x="61" y="202"/>
                  <a:pt x="60" y="203"/>
                </a:cubicBezTo>
                <a:cubicBezTo>
                  <a:pt x="59" y="205"/>
                  <a:pt x="56" y="205"/>
                  <a:pt x="55" y="205"/>
                </a:cubicBezTo>
                <a:cubicBezTo>
                  <a:pt x="55" y="217"/>
                  <a:pt x="55" y="217"/>
                  <a:pt x="55" y="217"/>
                </a:cubicBezTo>
                <a:cubicBezTo>
                  <a:pt x="59" y="217"/>
                  <a:pt x="59" y="217"/>
                  <a:pt x="59" y="217"/>
                </a:cubicBezTo>
                <a:cubicBezTo>
                  <a:pt x="59" y="220"/>
                  <a:pt x="59" y="220"/>
                  <a:pt x="59" y="220"/>
                </a:cubicBezTo>
                <a:cubicBezTo>
                  <a:pt x="63" y="220"/>
                  <a:pt x="63" y="220"/>
                  <a:pt x="63" y="220"/>
                </a:cubicBezTo>
                <a:cubicBezTo>
                  <a:pt x="61" y="233"/>
                  <a:pt x="61" y="233"/>
                  <a:pt x="61" y="233"/>
                </a:cubicBezTo>
                <a:cubicBezTo>
                  <a:pt x="61" y="241"/>
                  <a:pt x="61" y="241"/>
                  <a:pt x="61" y="241"/>
                </a:cubicBezTo>
                <a:cubicBezTo>
                  <a:pt x="61" y="243"/>
                  <a:pt x="58" y="244"/>
                  <a:pt x="56" y="244"/>
                </a:cubicBezTo>
                <a:cubicBezTo>
                  <a:pt x="56" y="249"/>
                  <a:pt x="56" y="249"/>
                  <a:pt x="56" y="249"/>
                </a:cubicBezTo>
                <a:cubicBezTo>
                  <a:pt x="57" y="249"/>
                  <a:pt x="57" y="249"/>
                  <a:pt x="57" y="249"/>
                </a:cubicBezTo>
                <a:cubicBezTo>
                  <a:pt x="57" y="249"/>
                  <a:pt x="57" y="249"/>
                  <a:pt x="57" y="249"/>
                </a:cubicBezTo>
                <a:cubicBezTo>
                  <a:pt x="64" y="246"/>
                  <a:pt x="64" y="246"/>
                  <a:pt x="64" y="246"/>
                </a:cubicBezTo>
                <a:cubicBezTo>
                  <a:pt x="87" y="254"/>
                  <a:pt x="87" y="254"/>
                  <a:pt x="87" y="254"/>
                </a:cubicBezTo>
                <a:cubicBezTo>
                  <a:pt x="95" y="250"/>
                  <a:pt x="95" y="250"/>
                  <a:pt x="95" y="250"/>
                </a:cubicBezTo>
                <a:cubicBezTo>
                  <a:pt x="103" y="250"/>
                  <a:pt x="103" y="250"/>
                  <a:pt x="103" y="250"/>
                </a:cubicBezTo>
                <a:cubicBezTo>
                  <a:pt x="110" y="246"/>
                  <a:pt x="110" y="246"/>
                  <a:pt x="110" y="246"/>
                </a:cubicBezTo>
                <a:cubicBezTo>
                  <a:pt x="126" y="248"/>
                  <a:pt x="126" y="248"/>
                  <a:pt x="126" y="248"/>
                </a:cubicBezTo>
                <a:cubicBezTo>
                  <a:pt x="126" y="248"/>
                  <a:pt x="126" y="248"/>
                  <a:pt x="126" y="248"/>
                </a:cubicBezTo>
                <a:cubicBezTo>
                  <a:pt x="126" y="227"/>
                  <a:pt x="127" y="161"/>
                  <a:pt x="126" y="157"/>
                </a:cubicBez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7579489" y="3915848"/>
            <a:ext cx="1040745" cy="509751"/>
          </a:xfrm>
          <a:custGeom>
            <a:avLst/>
            <a:gdLst>
              <a:gd name="T0" fmla="*/ 103 w 353"/>
              <a:gd name="T1" fmla="*/ 22 h 164"/>
              <a:gd name="T2" fmla="*/ 95 w 353"/>
              <a:gd name="T3" fmla="*/ 25 h 164"/>
              <a:gd name="T4" fmla="*/ 94 w 353"/>
              <a:gd name="T5" fmla="*/ 29 h 164"/>
              <a:gd name="T6" fmla="*/ 66 w 353"/>
              <a:gd name="T7" fmla="*/ 34 h 164"/>
              <a:gd name="T8" fmla="*/ 50 w 353"/>
              <a:gd name="T9" fmla="*/ 45 h 164"/>
              <a:gd name="T10" fmla="*/ 42 w 353"/>
              <a:gd name="T11" fmla="*/ 48 h 164"/>
              <a:gd name="T12" fmla="*/ 31 w 353"/>
              <a:gd name="T13" fmla="*/ 52 h 164"/>
              <a:gd name="T14" fmla="*/ 19 w 353"/>
              <a:gd name="T15" fmla="*/ 58 h 164"/>
              <a:gd name="T16" fmla="*/ 7 w 353"/>
              <a:gd name="T17" fmla="*/ 65 h 164"/>
              <a:gd name="T18" fmla="*/ 3 w 353"/>
              <a:gd name="T19" fmla="*/ 70 h 164"/>
              <a:gd name="T20" fmla="*/ 0 w 353"/>
              <a:gd name="T21" fmla="*/ 73 h 164"/>
              <a:gd name="T22" fmla="*/ 0 w 353"/>
              <a:gd name="T23" fmla="*/ 78 h 164"/>
              <a:gd name="T24" fmla="*/ 73 w 353"/>
              <a:gd name="T25" fmla="*/ 74 h 164"/>
              <a:gd name="T26" fmla="*/ 70 w 353"/>
              <a:gd name="T27" fmla="*/ 74 h 164"/>
              <a:gd name="T28" fmla="*/ 75 w 353"/>
              <a:gd name="T29" fmla="*/ 71 h 164"/>
              <a:gd name="T30" fmla="*/ 140 w 353"/>
              <a:gd name="T31" fmla="*/ 71 h 164"/>
              <a:gd name="T32" fmla="*/ 154 w 353"/>
              <a:gd name="T33" fmla="*/ 78 h 164"/>
              <a:gd name="T34" fmla="*/ 193 w 353"/>
              <a:gd name="T35" fmla="*/ 88 h 164"/>
              <a:gd name="T36" fmla="*/ 206 w 353"/>
              <a:gd name="T37" fmla="*/ 95 h 164"/>
              <a:gd name="T38" fmla="*/ 211 w 353"/>
              <a:gd name="T39" fmla="*/ 107 h 164"/>
              <a:gd name="T40" fmla="*/ 226 w 353"/>
              <a:gd name="T41" fmla="*/ 122 h 164"/>
              <a:gd name="T42" fmla="*/ 230 w 353"/>
              <a:gd name="T43" fmla="*/ 125 h 164"/>
              <a:gd name="T44" fmla="*/ 239 w 353"/>
              <a:gd name="T45" fmla="*/ 144 h 164"/>
              <a:gd name="T46" fmla="*/ 255 w 353"/>
              <a:gd name="T47" fmla="*/ 163 h 164"/>
              <a:gd name="T48" fmla="*/ 255 w 353"/>
              <a:gd name="T49" fmla="*/ 163 h 164"/>
              <a:gd name="T50" fmla="*/ 255 w 353"/>
              <a:gd name="T51" fmla="*/ 164 h 164"/>
              <a:gd name="T52" fmla="*/ 271 w 353"/>
              <a:gd name="T53" fmla="*/ 152 h 164"/>
              <a:gd name="T54" fmla="*/ 298 w 353"/>
              <a:gd name="T55" fmla="*/ 133 h 164"/>
              <a:gd name="T56" fmla="*/ 325 w 353"/>
              <a:gd name="T57" fmla="*/ 125 h 164"/>
              <a:gd name="T58" fmla="*/ 325 w 353"/>
              <a:gd name="T59" fmla="*/ 113 h 164"/>
              <a:gd name="T60" fmla="*/ 317 w 353"/>
              <a:gd name="T61" fmla="*/ 117 h 164"/>
              <a:gd name="T62" fmla="*/ 314 w 353"/>
              <a:gd name="T63" fmla="*/ 113 h 164"/>
              <a:gd name="T64" fmla="*/ 317 w 353"/>
              <a:gd name="T65" fmla="*/ 105 h 164"/>
              <a:gd name="T66" fmla="*/ 321 w 353"/>
              <a:gd name="T67" fmla="*/ 98 h 164"/>
              <a:gd name="T68" fmla="*/ 317 w 353"/>
              <a:gd name="T69" fmla="*/ 94 h 164"/>
              <a:gd name="T70" fmla="*/ 325 w 353"/>
              <a:gd name="T71" fmla="*/ 94 h 164"/>
              <a:gd name="T72" fmla="*/ 337 w 353"/>
              <a:gd name="T73" fmla="*/ 98 h 164"/>
              <a:gd name="T74" fmla="*/ 349 w 353"/>
              <a:gd name="T75" fmla="*/ 86 h 164"/>
              <a:gd name="T76" fmla="*/ 349 w 353"/>
              <a:gd name="T77" fmla="*/ 74 h 164"/>
              <a:gd name="T78" fmla="*/ 341 w 353"/>
              <a:gd name="T79" fmla="*/ 82 h 164"/>
              <a:gd name="T80" fmla="*/ 337 w 353"/>
              <a:gd name="T81" fmla="*/ 70 h 164"/>
              <a:gd name="T82" fmla="*/ 314 w 353"/>
              <a:gd name="T83" fmla="*/ 55 h 164"/>
              <a:gd name="T84" fmla="*/ 317 w 353"/>
              <a:gd name="T85" fmla="*/ 62 h 164"/>
              <a:gd name="T86" fmla="*/ 325 w 353"/>
              <a:gd name="T87" fmla="*/ 66 h 164"/>
              <a:gd name="T88" fmla="*/ 337 w 353"/>
              <a:gd name="T89" fmla="*/ 59 h 164"/>
              <a:gd name="T90" fmla="*/ 346 w 353"/>
              <a:gd name="T91" fmla="*/ 59 h 164"/>
              <a:gd name="T92" fmla="*/ 347 w 353"/>
              <a:gd name="T93" fmla="*/ 57 h 164"/>
              <a:gd name="T94" fmla="*/ 341 w 353"/>
              <a:gd name="T95" fmla="*/ 47 h 164"/>
              <a:gd name="T96" fmla="*/ 345 w 353"/>
              <a:gd name="T97" fmla="*/ 23 h 164"/>
              <a:gd name="T98" fmla="*/ 329 w 353"/>
              <a:gd name="T99" fmla="*/ 23 h 164"/>
              <a:gd name="T100" fmla="*/ 321 w 353"/>
              <a:gd name="T101" fmla="*/ 16 h 164"/>
              <a:gd name="T102" fmla="*/ 333 w 353"/>
              <a:gd name="T103" fmla="*/ 16 h 164"/>
              <a:gd name="T104" fmla="*/ 325 w 353"/>
              <a:gd name="T105" fmla="*/ 12 h 164"/>
              <a:gd name="T106" fmla="*/ 325 w 353"/>
              <a:gd name="T107" fmla="*/ 4 h 164"/>
              <a:gd name="T108" fmla="*/ 106 w 353"/>
              <a:gd name="T109" fmla="*/ 0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353" h="164">
                <a:moveTo>
                  <a:pt x="106" y="15"/>
                </a:moveTo>
                <a:cubicBezTo>
                  <a:pt x="103" y="22"/>
                  <a:pt x="103" y="22"/>
                  <a:pt x="103" y="22"/>
                </a:cubicBezTo>
                <a:cubicBezTo>
                  <a:pt x="97" y="22"/>
                  <a:pt x="97" y="22"/>
                  <a:pt x="97" y="22"/>
                </a:cubicBezTo>
                <a:cubicBezTo>
                  <a:pt x="95" y="25"/>
                  <a:pt x="95" y="25"/>
                  <a:pt x="95" y="25"/>
                </a:cubicBezTo>
                <a:cubicBezTo>
                  <a:pt x="94" y="26"/>
                  <a:pt x="94" y="27"/>
                  <a:pt x="94" y="28"/>
                </a:cubicBezTo>
                <a:cubicBezTo>
                  <a:pt x="94" y="29"/>
                  <a:pt x="94" y="29"/>
                  <a:pt x="94" y="29"/>
                </a:cubicBezTo>
                <a:cubicBezTo>
                  <a:pt x="84" y="34"/>
                  <a:pt x="84" y="34"/>
                  <a:pt x="84" y="34"/>
                </a:cubicBezTo>
                <a:cubicBezTo>
                  <a:pt x="66" y="34"/>
                  <a:pt x="66" y="34"/>
                  <a:pt x="66" y="34"/>
                </a:cubicBezTo>
                <a:cubicBezTo>
                  <a:pt x="50" y="41"/>
                  <a:pt x="50" y="41"/>
                  <a:pt x="50" y="41"/>
                </a:cubicBezTo>
                <a:cubicBezTo>
                  <a:pt x="50" y="45"/>
                  <a:pt x="50" y="45"/>
                  <a:pt x="50" y="45"/>
                </a:cubicBezTo>
                <a:cubicBezTo>
                  <a:pt x="46" y="45"/>
                  <a:pt x="46" y="45"/>
                  <a:pt x="46" y="45"/>
                </a:cubicBezTo>
                <a:cubicBezTo>
                  <a:pt x="42" y="48"/>
                  <a:pt x="42" y="48"/>
                  <a:pt x="42" y="48"/>
                </a:cubicBezTo>
                <a:cubicBezTo>
                  <a:pt x="39" y="48"/>
                  <a:pt x="39" y="48"/>
                  <a:pt x="39" y="48"/>
                </a:cubicBezTo>
                <a:cubicBezTo>
                  <a:pt x="31" y="52"/>
                  <a:pt x="31" y="52"/>
                  <a:pt x="31" y="52"/>
                </a:cubicBezTo>
                <a:cubicBezTo>
                  <a:pt x="27" y="58"/>
                  <a:pt x="27" y="58"/>
                  <a:pt x="27" y="58"/>
                </a:cubicBezTo>
                <a:cubicBezTo>
                  <a:pt x="19" y="58"/>
                  <a:pt x="19" y="58"/>
                  <a:pt x="19" y="58"/>
                </a:cubicBezTo>
                <a:cubicBezTo>
                  <a:pt x="15" y="61"/>
                  <a:pt x="15" y="61"/>
                  <a:pt x="15" y="61"/>
                </a:cubicBezTo>
                <a:cubicBezTo>
                  <a:pt x="15" y="61"/>
                  <a:pt x="9" y="65"/>
                  <a:pt x="7" y="65"/>
                </a:cubicBezTo>
                <a:cubicBezTo>
                  <a:pt x="5" y="65"/>
                  <a:pt x="4" y="68"/>
                  <a:pt x="3" y="70"/>
                </a:cubicBezTo>
                <a:cubicBezTo>
                  <a:pt x="3" y="70"/>
                  <a:pt x="3" y="70"/>
                  <a:pt x="3" y="70"/>
                </a:cubicBezTo>
                <a:cubicBezTo>
                  <a:pt x="1" y="72"/>
                  <a:pt x="1" y="72"/>
                  <a:pt x="1" y="72"/>
                </a:cubicBezTo>
                <a:cubicBezTo>
                  <a:pt x="0" y="73"/>
                  <a:pt x="0" y="73"/>
                  <a:pt x="0" y="73"/>
                </a:cubicBezTo>
                <a:cubicBezTo>
                  <a:pt x="0" y="73"/>
                  <a:pt x="0" y="74"/>
                  <a:pt x="0" y="75"/>
                </a:cubicBezTo>
                <a:cubicBezTo>
                  <a:pt x="0" y="78"/>
                  <a:pt x="0" y="78"/>
                  <a:pt x="0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73" y="74"/>
                  <a:pt x="73" y="74"/>
                  <a:pt x="73" y="74"/>
                </a:cubicBezTo>
                <a:cubicBezTo>
                  <a:pt x="73" y="74"/>
                  <a:pt x="73" y="74"/>
                  <a:pt x="73" y="74"/>
                </a:cubicBezTo>
                <a:cubicBezTo>
                  <a:pt x="70" y="74"/>
                  <a:pt x="70" y="74"/>
                  <a:pt x="70" y="74"/>
                </a:cubicBezTo>
                <a:cubicBezTo>
                  <a:pt x="73" y="72"/>
                  <a:pt x="73" y="72"/>
                  <a:pt x="73" y="72"/>
                </a:cubicBezTo>
                <a:cubicBezTo>
                  <a:pt x="73" y="72"/>
                  <a:pt x="74" y="71"/>
                  <a:pt x="75" y="71"/>
                </a:cubicBezTo>
                <a:cubicBezTo>
                  <a:pt x="76" y="71"/>
                  <a:pt x="78" y="70"/>
                  <a:pt x="95" y="70"/>
                </a:cubicBezTo>
                <a:cubicBezTo>
                  <a:pt x="109" y="70"/>
                  <a:pt x="127" y="70"/>
                  <a:pt x="140" y="71"/>
                </a:cubicBezTo>
                <a:cubicBezTo>
                  <a:pt x="140" y="71"/>
                  <a:pt x="140" y="71"/>
                  <a:pt x="140" y="71"/>
                </a:cubicBezTo>
                <a:cubicBezTo>
                  <a:pt x="154" y="78"/>
                  <a:pt x="154" y="78"/>
                  <a:pt x="154" y="78"/>
                </a:cubicBezTo>
                <a:cubicBezTo>
                  <a:pt x="165" y="88"/>
                  <a:pt x="165" y="88"/>
                  <a:pt x="165" y="88"/>
                </a:cubicBezTo>
                <a:cubicBezTo>
                  <a:pt x="193" y="88"/>
                  <a:pt x="193" y="88"/>
                  <a:pt x="193" y="88"/>
                </a:cubicBezTo>
                <a:cubicBezTo>
                  <a:pt x="198" y="90"/>
                  <a:pt x="198" y="90"/>
                  <a:pt x="198" y="90"/>
                </a:cubicBezTo>
                <a:cubicBezTo>
                  <a:pt x="206" y="95"/>
                  <a:pt x="206" y="95"/>
                  <a:pt x="206" y="95"/>
                </a:cubicBezTo>
                <a:cubicBezTo>
                  <a:pt x="211" y="99"/>
                  <a:pt x="211" y="99"/>
                  <a:pt x="211" y="99"/>
                </a:cubicBezTo>
                <a:cubicBezTo>
                  <a:pt x="211" y="107"/>
                  <a:pt x="211" y="107"/>
                  <a:pt x="211" y="107"/>
                </a:cubicBezTo>
                <a:cubicBezTo>
                  <a:pt x="220" y="114"/>
                  <a:pt x="220" y="114"/>
                  <a:pt x="220" y="114"/>
                </a:cubicBezTo>
                <a:cubicBezTo>
                  <a:pt x="226" y="122"/>
                  <a:pt x="226" y="122"/>
                  <a:pt x="226" y="122"/>
                </a:cubicBezTo>
                <a:cubicBezTo>
                  <a:pt x="230" y="125"/>
                  <a:pt x="230" y="125"/>
                  <a:pt x="230" y="125"/>
                </a:cubicBezTo>
                <a:cubicBezTo>
                  <a:pt x="230" y="125"/>
                  <a:pt x="230" y="125"/>
                  <a:pt x="230" y="125"/>
                </a:cubicBezTo>
                <a:cubicBezTo>
                  <a:pt x="239" y="132"/>
                  <a:pt x="239" y="132"/>
                  <a:pt x="239" y="132"/>
                </a:cubicBezTo>
                <a:cubicBezTo>
                  <a:pt x="239" y="144"/>
                  <a:pt x="239" y="144"/>
                  <a:pt x="239" y="144"/>
                </a:cubicBezTo>
                <a:cubicBezTo>
                  <a:pt x="254" y="163"/>
                  <a:pt x="254" y="163"/>
                  <a:pt x="254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3"/>
                  <a:pt x="255" y="163"/>
                  <a:pt x="255" y="163"/>
                </a:cubicBezTo>
                <a:cubicBezTo>
                  <a:pt x="255" y="164"/>
                  <a:pt x="255" y="164"/>
                  <a:pt x="255" y="164"/>
                </a:cubicBezTo>
                <a:cubicBezTo>
                  <a:pt x="271" y="160"/>
                  <a:pt x="271" y="160"/>
                  <a:pt x="271" y="160"/>
                </a:cubicBezTo>
                <a:cubicBezTo>
                  <a:pt x="271" y="152"/>
                  <a:pt x="271" y="152"/>
                  <a:pt x="271" y="152"/>
                </a:cubicBezTo>
                <a:cubicBezTo>
                  <a:pt x="278" y="141"/>
                  <a:pt x="278" y="141"/>
                  <a:pt x="278" y="141"/>
                </a:cubicBezTo>
                <a:cubicBezTo>
                  <a:pt x="298" y="133"/>
                  <a:pt x="298" y="133"/>
                  <a:pt x="298" y="133"/>
                </a:cubicBezTo>
                <a:cubicBezTo>
                  <a:pt x="314" y="133"/>
                  <a:pt x="314" y="133"/>
                  <a:pt x="314" y="133"/>
                </a:cubicBezTo>
                <a:cubicBezTo>
                  <a:pt x="325" y="125"/>
                  <a:pt x="325" y="125"/>
                  <a:pt x="325" y="125"/>
                </a:cubicBezTo>
                <a:cubicBezTo>
                  <a:pt x="325" y="121"/>
                  <a:pt x="325" y="121"/>
                  <a:pt x="325" y="121"/>
                </a:cubicBezTo>
                <a:cubicBezTo>
                  <a:pt x="325" y="113"/>
                  <a:pt x="325" y="113"/>
                  <a:pt x="325" y="113"/>
                </a:cubicBezTo>
                <a:cubicBezTo>
                  <a:pt x="317" y="113"/>
                  <a:pt x="317" y="113"/>
                  <a:pt x="317" y="113"/>
                </a:cubicBezTo>
                <a:cubicBezTo>
                  <a:pt x="317" y="117"/>
                  <a:pt x="317" y="117"/>
                  <a:pt x="317" y="117"/>
                </a:cubicBezTo>
                <a:cubicBezTo>
                  <a:pt x="314" y="117"/>
                  <a:pt x="314" y="117"/>
                  <a:pt x="314" y="117"/>
                </a:cubicBezTo>
                <a:cubicBezTo>
                  <a:pt x="314" y="113"/>
                  <a:pt x="314" y="113"/>
                  <a:pt x="314" y="113"/>
                </a:cubicBezTo>
                <a:cubicBezTo>
                  <a:pt x="317" y="109"/>
                  <a:pt x="317" y="109"/>
                  <a:pt x="317" y="109"/>
                </a:cubicBezTo>
                <a:cubicBezTo>
                  <a:pt x="317" y="105"/>
                  <a:pt x="317" y="105"/>
                  <a:pt x="317" y="105"/>
                </a:cubicBezTo>
                <a:cubicBezTo>
                  <a:pt x="321" y="102"/>
                  <a:pt x="321" y="102"/>
                  <a:pt x="321" y="102"/>
                </a:cubicBezTo>
                <a:cubicBezTo>
                  <a:pt x="321" y="98"/>
                  <a:pt x="321" y="98"/>
                  <a:pt x="321" y="98"/>
                </a:cubicBezTo>
                <a:cubicBezTo>
                  <a:pt x="310" y="94"/>
                  <a:pt x="310" y="94"/>
                  <a:pt x="310" y="94"/>
                </a:cubicBezTo>
                <a:cubicBezTo>
                  <a:pt x="317" y="94"/>
                  <a:pt x="317" y="94"/>
                  <a:pt x="317" y="94"/>
                </a:cubicBezTo>
                <a:cubicBezTo>
                  <a:pt x="321" y="90"/>
                  <a:pt x="321" y="90"/>
                  <a:pt x="321" y="90"/>
                </a:cubicBezTo>
                <a:cubicBezTo>
                  <a:pt x="325" y="94"/>
                  <a:pt x="325" y="94"/>
                  <a:pt x="325" y="94"/>
                </a:cubicBezTo>
                <a:cubicBezTo>
                  <a:pt x="329" y="98"/>
                  <a:pt x="329" y="98"/>
                  <a:pt x="329" y="98"/>
                </a:cubicBezTo>
                <a:cubicBezTo>
                  <a:pt x="337" y="98"/>
                  <a:pt x="337" y="98"/>
                  <a:pt x="337" y="98"/>
                </a:cubicBezTo>
                <a:cubicBezTo>
                  <a:pt x="341" y="98"/>
                  <a:pt x="341" y="98"/>
                  <a:pt x="341" y="98"/>
                </a:cubicBezTo>
                <a:cubicBezTo>
                  <a:pt x="349" y="86"/>
                  <a:pt x="349" y="86"/>
                  <a:pt x="349" y="86"/>
                </a:cubicBezTo>
                <a:cubicBezTo>
                  <a:pt x="353" y="86"/>
                  <a:pt x="353" y="86"/>
                  <a:pt x="353" y="86"/>
                </a:cubicBezTo>
                <a:cubicBezTo>
                  <a:pt x="349" y="74"/>
                  <a:pt x="349" y="74"/>
                  <a:pt x="349" y="74"/>
                </a:cubicBezTo>
                <a:cubicBezTo>
                  <a:pt x="349" y="70"/>
                  <a:pt x="349" y="70"/>
                  <a:pt x="349" y="70"/>
                </a:cubicBezTo>
                <a:cubicBezTo>
                  <a:pt x="341" y="82"/>
                  <a:pt x="341" y="82"/>
                  <a:pt x="341" y="82"/>
                </a:cubicBezTo>
                <a:cubicBezTo>
                  <a:pt x="337" y="78"/>
                  <a:pt x="337" y="78"/>
                  <a:pt x="337" y="78"/>
                </a:cubicBezTo>
                <a:cubicBezTo>
                  <a:pt x="337" y="70"/>
                  <a:pt x="337" y="70"/>
                  <a:pt x="337" y="70"/>
                </a:cubicBezTo>
                <a:cubicBezTo>
                  <a:pt x="317" y="70"/>
                  <a:pt x="317" y="70"/>
                  <a:pt x="317" y="70"/>
                </a:cubicBezTo>
                <a:cubicBezTo>
                  <a:pt x="314" y="55"/>
                  <a:pt x="314" y="55"/>
                  <a:pt x="314" y="55"/>
                </a:cubicBezTo>
                <a:cubicBezTo>
                  <a:pt x="317" y="55"/>
                  <a:pt x="317" y="55"/>
                  <a:pt x="317" y="55"/>
                </a:cubicBezTo>
                <a:cubicBezTo>
                  <a:pt x="317" y="62"/>
                  <a:pt x="317" y="62"/>
                  <a:pt x="317" y="62"/>
                </a:cubicBezTo>
                <a:cubicBezTo>
                  <a:pt x="321" y="66"/>
                  <a:pt x="321" y="66"/>
                  <a:pt x="321" y="66"/>
                </a:cubicBezTo>
                <a:cubicBezTo>
                  <a:pt x="325" y="66"/>
                  <a:pt x="325" y="66"/>
                  <a:pt x="325" y="66"/>
                </a:cubicBezTo>
                <a:cubicBezTo>
                  <a:pt x="333" y="59"/>
                  <a:pt x="333" y="59"/>
                  <a:pt x="333" y="59"/>
                </a:cubicBezTo>
                <a:cubicBezTo>
                  <a:pt x="337" y="59"/>
                  <a:pt x="337" y="59"/>
                  <a:pt x="337" y="59"/>
                </a:cubicBezTo>
                <a:cubicBezTo>
                  <a:pt x="341" y="59"/>
                  <a:pt x="341" y="59"/>
                  <a:pt x="341" y="59"/>
                </a:cubicBezTo>
                <a:cubicBezTo>
                  <a:pt x="346" y="59"/>
                  <a:pt x="346" y="59"/>
                  <a:pt x="346" y="59"/>
                </a:cubicBezTo>
                <a:cubicBezTo>
                  <a:pt x="346" y="57"/>
                  <a:pt x="346" y="57"/>
                  <a:pt x="346" y="57"/>
                </a:cubicBezTo>
                <a:cubicBezTo>
                  <a:pt x="347" y="57"/>
                  <a:pt x="347" y="57"/>
                  <a:pt x="347" y="57"/>
                </a:cubicBezTo>
                <a:cubicBezTo>
                  <a:pt x="345" y="47"/>
                  <a:pt x="345" y="47"/>
                  <a:pt x="345" y="47"/>
                </a:cubicBezTo>
                <a:cubicBezTo>
                  <a:pt x="341" y="47"/>
                  <a:pt x="341" y="47"/>
                  <a:pt x="341" y="47"/>
                </a:cubicBezTo>
                <a:cubicBezTo>
                  <a:pt x="345" y="35"/>
                  <a:pt x="345" y="35"/>
                  <a:pt x="345" y="35"/>
                </a:cubicBezTo>
                <a:cubicBezTo>
                  <a:pt x="345" y="23"/>
                  <a:pt x="345" y="23"/>
                  <a:pt x="345" y="23"/>
                </a:cubicBezTo>
                <a:cubicBezTo>
                  <a:pt x="333" y="23"/>
                  <a:pt x="333" y="23"/>
                  <a:pt x="333" y="23"/>
                </a:cubicBezTo>
                <a:cubicBezTo>
                  <a:pt x="329" y="23"/>
                  <a:pt x="329" y="23"/>
                  <a:pt x="329" y="23"/>
                </a:cubicBezTo>
                <a:cubicBezTo>
                  <a:pt x="321" y="20"/>
                  <a:pt x="321" y="20"/>
                  <a:pt x="321" y="20"/>
                </a:cubicBezTo>
                <a:cubicBezTo>
                  <a:pt x="321" y="16"/>
                  <a:pt x="321" y="16"/>
                  <a:pt x="321" y="16"/>
                </a:cubicBezTo>
                <a:cubicBezTo>
                  <a:pt x="329" y="16"/>
                  <a:pt x="329" y="16"/>
                  <a:pt x="329" y="16"/>
                </a:cubicBezTo>
                <a:cubicBezTo>
                  <a:pt x="333" y="16"/>
                  <a:pt x="333" y="16"/>
                  <a:pt x="333" y="16"/>
                </a:cubicBezTo>
                <a:cubicBezTo>
                  <a:pt x="329" y="12"/>
                  <a:pt x="329" y="12"/>
                  <a:pt x="329" y="12"/>
                </a:cubicBezTo>
                <a:cubicBezTo>
                  <a:pt x="325" y="12"/>
                  <a:pt x="325" y="12"/>
                  <a:pt x="325" y="12"/>
                </a:cubicBezTo>
                <a:cubicBezTo>
                  <a:pt x="325" y="8"/>
                  <a:pt x="325" y="8"/>
                  <a:pt x="325" y="8"/>
                </a:cubicBezTo>
                <a:cubicBezTo>
                  <a:pt x="325" y="4"/>
                  <a:pt x="325" y="4"/>
                  <a:pt x="325" y="4"/>
                </a:cubicBezTo>
                <a:cubicBezTo>
                  <a:pt x="329" y="0"/>
                  <a:pt x="329" y="0"/>
                  <a:pt x="329" y="0"/>
                </a:cubicBezTo>
                <a:cubicBezTo>
                  <a:pt x="106" y="0"/>
                  <a:pt x="106" y="0"/>
                  <a:pt x="106" y="0"/>
                </a:cubicBezTo>
                <a:lnTo>
                  <a:pt x="106" y="15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7741415" y="4133424"/>
            <a:ext cx="590295" cy="512860"/>
          </a:xfrm>
          <a:custGeom>
            <a:avLst/>
            <a:gdLst>
              <a:gd name="T0" fmla="*/ 200 w 200"/>
              <a:gd name="T1" fmla="*/ 93 h 165"/>
              <a:gd name="T2" fmla="*/ 199 w 200"/>
              <a:gd name="T3" fmla="*/ 93 h 165"/>
              <a:gd name="T4" fmla="*/ 184 w 200"/>
              <a:gd name="T5" fmla="*/ 62 h 165"/>
              <a:gd name="T6" fmla="*/ 175 w 200"/>
              <a:gd name="T7" fmla="*/ 55 h 165"/>
              <a:gd name="T8" fmla="*/ 165 w 200"/>
              <a:gd name="T9" fmla="*/ 44 h 165"/>
              <a:gd name="T10" fmla="*/ 156 w 200"/>
              <a:gd name="T11" fmla="*/ 29 h 165"/>
              <a:gd name="T12" fmla="*/ 143 w 200"/>
              <a:gd name="T13" fmla="*/ 20 h 165"/>
              <a:gd name="T14" fmla="*/ 110 w 200"/>
              <a:gd name="T15" fmla="*/ 18 h 165"/>
              <a:gd name="T16" fmla="*/ 85 w 200"/>
              <a:gd name="T17" fmla="*/ 1 h 165"/>
              <a:gd name="T18" fmla="*/ 40 w 200"/>
              <a:gd name="T19" fmla="*/ 0 h 165"/>
              <a:gd name="T20" fmla="*/ 18 w 200"/>
              <a:gd name="T21" fmla="*/ 2 h 165"/>
              <a:gd name="T22" fmla="*/ 18 w 200"/>
              <a:gd name="T23" fmla="*/ 4 h 165"/>
              <a:gd name="T24" fmla="*/ 18 w 200"/>
              <a:gd name="T25" fmla="*/ 4 h 165"/>
              <a:gd name="T26" fmla="*/ 0 w 200"/>
              <a:gd name="T27" fmla="*/ 8 h 165"/>
              <a:gd name="T28" fmla="*/ 15 w 200"/>
              <a:gd name="T29" fmla="*/ 41 h 165"/>
              <a:gd name="T30" fmla="*/ 26 w 200"/>
              <a:gd name="T31" fmla="*/ 56 h 165"/>
              <a:gd name="T32" fmla="*/ 37 w 200"/>
              <a:gd name="T33" fmla="*/ 70 h 165"/>
              <a:gd name="T34" fmla="*/ 44 w 200"/>
              <a:gd name="T35" fmla="*/ 80 h 165"/>
              <a:gd name="T36" fmla="*/ 54 w 200"/>
              <a:gd name="T37" fmla="*/ 85 h 165"/>
              <a:gd name="T38" fmla="*/ 60 w 200"/>
              <a:gd name="T39" fmla="*/ 94 h 165"/>
              <a:gd name="T40" fmla="*/ 68 w 200"/>
              <a:gd name="T41" fmla="*/ 108 h 165"/>
              <a:gd name="T42" fmla="*/ 77 w 200"/>
              <a:gd name="T43" fmla="*/ 117 h 165"/>
              <a:gd name="T44" fmla="*/ 84 w 200"/>
              <a:gd name="T45" fmla="*/ 141 h 165"/>
              <a:gd name="T46" fmla="*/ 90 w 200"/>
              <a:gd name="T47" fmla="*/ 153 h 165"/>
              <a:gd name="T48" fmla="*/ 102 w 200"/>
              <a:gd name="T49" fmla="*/ 163 h 165"/>
              <a:gd name="T50" fmla="*/ 105 w 200"/>
              <a:gd name="T51" fmla="*/ 165 h 165"/>
              <a:gd name="T52" fmla="*/ 99 w 200"/>
              <a:gd name="T53" fmla="*/ 156 h 165"/>
              <a:gd name="T54" fmla="*/ 122 w 200"/>
              <a:gd name="T55" fmla="*/ 156 h 165"/>
              <a:gd name="T56" fmla="*/ 141 w 200"/>
              <a:gd name="T57" fmla="*/ 145 h 165"/>
              <a:gd name="T58" fmla="*/ 145 w 200"/>
              <a:gd name="T59" fmla="*/ 141 h 165"/>
              <a:gd name="T60" fmla="*/ 157 w 200"/>
              <a:gd name="T61" fmla="*/ 133 h 165"/>
              <a:gd name="T62" fmla="*/ 161 w 200"/>
              <a:gd name="T63" fmla="*/ 125 h 165"/>
              <a:gd name="T64" fmla="*/ 165 w 200"/>
              <a:gd name="T65" fmla="*/ 117 h 165"/>
              <a:gd name="T66" fmla="*/ 173 w 200"/>
              <a:gd name="T67" fmla="*/ 106 h 165"/>
              <a:gd name="T68" fmla="*/ 184 w 200"/>
              <a:gd name="T69" fmla="*/ 98 h 165"/>
              <a:gd name="T70" fmla="*/ 200 w 200"/>
              <a:gd name="T71" fmla="*/ 93 h 16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200" h="165">
                <a:moveTo>
                  <a:pt x="200" y="93"/>
                </a:moveTo>
                <a:cubicBezTo>
                  <a:pt x="200" y="93"/>
                  <a:pt x="200" y="93"/>
                  <a:pt x="200" y="93"/>
                </a:cubicBezTo>
                <a:cubicBezTo>
                  <a:pt x="200" y="93"/>
                  <a:pt x="200" y="93"/>
                  <a:pt x="200" y="93"/>
                </a:cubicBezTo>
                <a:cubicBezTo>
                  <a:pt x="199" y="93"/>
                  <a:pt x="199" y="93"/>
                  <a:pt x="199" y="93"/>
                </a:cubicBezTo>
                <a:cubicBezTo>
                  <a:pt x="184" y="74"/>
                  <a:pt x="184" y="74"/>
                  <a:pt x="184" y="74"/>
                </a:cubicBezTo>
                <a:cubicBezTo>
                  <a:pt x="184" y="62"/>
                  <a:pt x="184" y="62"/>
                  <a:pt x="184" y="62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5" y="55"/>
                  <a:pt x="175" y="55"/>
                  <a:pt x="175" y="55"/>
                </a:cubicBezTo>
                <a:cubicBezTo>
                  <a:pt x="171" y="52"/>
                  <a:pt x="171" y="52"/>
                  <a:pt x="171" y="52"/>
                </a:cubicBezTo>
                <a:cubicBezTo>
                  <a:pt x="165" y="44"/>
                  <a:pt x="165" y="44"/>
                  <a:pt x="165" y="44"/>
                </a:cubicBezTo>
                <a:cubicBezTo>
                  <a:pt x="156" y="37"/>
                  <a:pt x="156" y="37"/>
                  <a:pt x="156" y="37"/>
                </a:cubicBezTo>
                <a:cubicBezTo>
                  <a:pt x="156" y="29"/>
                  <a:pt x="156" y="29"/>
                  <a:pt x="156" y="29"/>
                </a:cubicBezTo>
                <a:cubicBezTo>
                  <a:pt x="151" y="25"/>
                  <a:pt x="151" y="25"/>
                  <a:pt x="151" y="25"/>
                </a:cubicBezTo>
                <a:cubicBezTo>
                  <a:pt x="143" y="20"/>
                  <a:pt x="143" y="20"/>
                  <a:pt x="143" y="20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10" y="18"/>
                  <a:pt x="110" y="18"/>
                  <a:pt x="110" y="18"/>
                </a:cubicBezTo>
                <a:cubicBezTo>
                  <a:pt x="99" y="8"/>
                  <a:pt x="99" y="8"/>
                  <a:pt x="99" y="8"/>
                </a:cubicBezTo>
                <a:cubicBezTo>
                  <a:pt x="85" y="1"/>
                  <a:pt x="85" y="1"/>
                  <a:pt x="85" y="1"/>
                </a:cubicBezTo>
                <a:cubicBezTo>
                  <a:pt x="85" y="1"/>
                  <a:pt x="85" y="1"/>
                  <a:pt x="85" y="1"/>
                </a:cubicBezTo>
                <a:cubicBezTo>
                  <a:pt x="72" y="0"/>
                  <a:pt x="54" y="0"/>
                  <a:pt x="40" y="0"/>
                </a:cubicBezTo>
                <a:cubicBezTo>
                  <a:pt x="23" y="0"/>
                  <a:pt x="21" y="1"/>
                  <a:pt x="20" y="1"/>
                </a:cubicBezTo>
                <a:cubicBezTo>
                  <a:pt x="19" y="1"/>
                  <a:pt x="18" y="2"/>
                  <a:pt x="18" y="2"/>
                </a:cubicBezTo>
                <a:cubicBezTo>
                  <a:pt x="15" y="4"/>
                  <a:pt x="15" y="4"/>
                  <a:pt x="15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18" y="4"/>
                  <a:pt x="18" y="4"/>
                  <a:pt x="18" y="4"/>
                </a:cubicBezTo>
                <a:cubicBezTo>
                  <a:pt x="0" y="8"/>
                  <a:pt x="0" y="8"/>
                  <a:pt x="0" y="8"/>
                </a:cubicBezTo>
                <a:cubicBezTo>
                  <a:pt x="0" y="8"/>
                  <a:pt x="0" y="8"/>
                  <a:pt x="0" y="8"/>
                </a:cubicBezTo>
                <a:cubicBezTo>
                  <a:pt x="0" y="25"/>
                  <a:pt x="0" y="25"/>
                  <a:pt x="0" y="25"/>
                </a:cubicBezTo>
                <a:cubicBezTo>
                  <a:pt x="15" y="41"/>
                  <a:pt x="15" y="41"/>
                  <a:pt x="15" y="41"/>
                </a:cubicBezTo>
                <a:cubicBezTo>
                  <a:pt x="25" y="44"/>
                  <a:pt x="25" y="44"/>
                  <a:pt x="25" y="44"/>
                </a:cubicBezTo>
                <a:cubicBezTo>
                  <a:pt x="26" y="56"/>
                  <a:pt x="26" y="56"/>
                  <a:pt x="26" y="56"/>
                </a:cubicBezTo>
                <a:cubicBezTo>
                  <a:pt x="29" y="65"/>
                  <a:pt x="29" y="65"/>
                  <a:pt x="29" y="65"/>
                </a:cubicBezTo>
                <a:cubicBezTo>
                  <a:pt x="37" y="70"/>
                  <a:pt x="37" y="70"/>
                  <a:pt x="37" y="70"/>
                </a:cubicBezTo>
                <a:cubicBezTo>
                  <a:pt x="37" y="76"/>
                  <a:pt x="37" y="76"/>
                  <a:pt x="37" y="76"/>
                </a:cubicBezTo>
                <a:cubicBezTo>
                  <a:pt x="44" y="80"/>
                  <a:pt x="44" y="80"/>
                  <a:pt x="44" y="80"/>
                </a:cubicBezTo>
                <a:cubicBezTo>
                  <a:pt x="49" y="80"/>
                  <a:pt x="49" y="80"/>
                  <a:pt x="49" y="80"/>
                </a:cubicBezTo>
                <a:cubicBezTo>
                  <a:pt x="54" y="85"/>
                  <a:pt x="54" y="85"/>
                  <a:pt x="54" y="85"/>
                </a:cubicBezTo>
                <a:cubicBezTo>
                  <a:pt x="54" y="94"/>
                  <a:pt x="54" y="94"/>
                  <a:pt x="54" y="94"/>
                </a:cubicBezTo>
                <a:cubicBezTo>
                  <a:pt x="60" y="94"/>
                  <a:pt x="60" y="94"/>
                  <a:pt x="60" y="94"/>
                </a:cubicBezTo>
                <a:cubicBezTo>
                  <a:pt x="60" y="103"/>
                  <a:pt x="60" y="103"/>
                  <a:pt x="60" y="103"/>
                </a:cubicBezTo>
                <a:cubicBezTo>
                  <a:pt x="68" y="108"/>
                  <a:pt x="68" y="108"/>
                  <a:pt x="68" y="108"/>
                </a:cubicBezTo>
                <a:cubicBezTo>
                  <a:pt x="73" y="113"/>
                  <a:pt x="73" y="113"/>
                  <a:pt x="73" y="113"/>
                </a:cubicBezTo>
                <a:cubicBezTo>
                  <a:pt x="77" y="117"/>
                  <a:pt x="77" y="117"/>
                  <a:pt x="77" y="117"/>
                </a:cubicBezTo>
                <a:cubicBezTo>
                  <a:pt x="77" y="134"/>
                  <a:pt x="77" y="134"/>
                  <a:pt x="77" y="134"/>
                </a:cubicBezTo>
                <a:cubicBezTo>
                  <a:pt x="84" y="141"/>
                  <a:pt x="84" y="141"/>
                  <a:pt x="84" y="141"/>
                </a:cubicBezTo>
                <a:cubicBezTo>
                  <a:pt x="84" y="149"/>
                  <a:pt x="84" y="149"/>
                  <a:pt x="84" y="149"/>
                </a:cubicBezTo>
                <a:cubicBezTo>
                  <a:pt x="90" y="153"/>
                  <a:pt x="90" y="153"/>
                  <a:pt x="90" y="153"/>
                </a:cubicBezTo>
                <a:cubicBezTo>
                  <a:pt x="95" y="153"/>
                  <a:pt x="95" y="153"/>
                  <a:pt x="95" y="153"/>
                </a:cubicBezTo>
                <a:cubicBezTo>
                  <a:pt x="102" y="163"/>
                  <a:pt x="102" y="163"/>
                  <a:pt x="102" y="163"/>
                </a:cubicBezTo>
                <a:cubicBezTo>
                  <a:pt x="104" y="165"/>
                  <a:pt x="104" y="165"/>
                  <a:pt x="104" y="165"/>
                </a:cubicBezTo>
                <a:cubicBezTo>
                  <a:pt x="105" y="165"/>
                  <a:pt x="105" y="165"/>
                  <a:pt x="105" y="165"/>
                </a:cubicBezTo>
                <a:cubicBezTo>
                  <a:pt x="102" y="160"/>
                  <a:pt x="102" y="160"/>
                  <a:pt x="102" y="160"/>
                </a:cubicBezTo>
                <a:cubicBezTo>
                  <a:pt x="99" y="156"/>
                  <a:pt x="99" y="156"/>
                  <a:pt x="99" y="156"/>
                </a:cubicBezTo>
                <a:cubicBezTo>
                  <a:pt x="102" y="156"/>
                  <a:pt x="102" y="156"/>
                  <a:pt x="102" y="156"/>
                </a:cubicBezTo>
                <a:cubicBezTo>
                  <a:pt x="122" y="156"/>
                  <a:pt x="122" y="156"/>
                  <a:pt x="122" y="156"/>
                </a:cubicBezTo>
                <a:cubicBezTo>
                  <a:pt x="126" y="156"/>
                  <a:pt x="126" y="156"/>
                  <a:pt x="126" y="156"/>
                </a:cubicBezTo>
                <a:cubicBezTo>
                  <a:pt x="141" y="145"/>
                  <a:pt x="141" y="145"/>
                  <a:pt x="141" y="145"/>
                </a:cubicBezTo>
                <a:cubicBezTo>
                  <a:pt x="145" y="145"/>
                  <a:pt x="145" y="145"/>
                  <a:pt x="145" y="145"/>
                </a:cubicBezTo>
                <a:cubicBezTo>
                  <a:pt x="145" y="141"/>
                  <a:pt x="145" y="141"/>
                  <a:pt x="145" y="141"/>
                </a:cubicBezTo>
                <a:cubicBezTo>
                  <a:pt x="149" y="137"/>
                  <a:pt x="149" y="137"/>
                  <a:pt x="149" y="137"/>
                </a:cubicBezTo>
                <a:cubicBezTo>
                  <a:pt x="157" y="133"/>
                  <a:pt x="157" y="133"/>
                  <a:pt x="157" y="133"/>
                </a:cubicBezTo>
                <a:cubicBezTo>
                  <a:pt x="161" y="129"/>
                  <a:pt x="161" y="129"/>
                  <a:pt x="161" y="129"/>
                </a:cubicBezTo>
                <a:cubicBezTo>
                  <a:pt x="161" y="125"/>
                  <a:pt x="161" y="125"/>
                  <a:pt x="161" y="125"/>
                </a:cubicBezTo>
                <a:cubicBezTo>
                  <a:pt x="161" y="121"/>
                  <a:pt x="161" y="121"/>
                  <a:pt x="161" y="121"/>
                </a:cubicBezTo>
                <a:cubicBezTo>
                  <a:pt x="165" y="117"/>
                  <a:pt x="165" y="117"/>
                  <a:pt x="165" y="117"/>
                </a:cubicBezTo>
                <a:cubicBezTo>
                  <a:pt x="169" y="110"/>
                  <a:pt x="169" y="110"/>
                  <a:pt x="169" y="110"/>
                </a:cubicBezTo>
                <a:cubicBezTo>
                  <a:pt x="173" y="106"/>
                  <a:pt x="173" y="106"/>
                  <a:pt x="173" y="106"/>
                </a:cubicBezTo>
                <a:cubicBezTo>
                  <a:pt x="184" y="102"/>
                  <a:pt x="184" y="102"/>
                  <a:pt x="184" y="102"/>
                </a:cubicBezTo>
                <a:cubicBezTo>
                  <a:pt x="184" y="98"/>
                  <a:pt x="184" y="98"/>
                  <a:pt x="184" y="98"/>
                </a:cubicBezTo>
                <a:cubicBezTo>
                  <a:pt x="200" y="94"/>
                  <a:pt x="200" y="94"/>
                  <a:pt x="200" y="94"/>
                </a:cubicBezTo>
                <a:cubicBezTo>
                  <a:pt x="200" y="93"/>
                  <a:pt x="200" y="93"/>
                  <a:pt x="200" y="93"/>
                </a:cubicBez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7458779" y="4158290"/>
            <a:ext cx="594710" cy="736653"/>
          </a:xfrm>
          <a:custGeom>
            <a:avLst/>
            <a:gdLst>
              <a:gd name="T0" fmla="*/ 396 w 404"/>
              <a:gd name="T1" fmla="*/ 310 h 474"/>
              <a:gd name="T2" fmla="*/ 382 w 404"/>
              <a:gd name="T3" fmla="*/ 290 h 474"/>
              <a:gd name="T4" fmla="*/ 372 w 404"/>
              <a:gd name="T5" fmla="*/ 290 h 474"/>
              <a:gd name="T6" fmla="*/ 360 w 404"/>
              <a:gd name="T7" fmla="*/ 282 h 474"/>
              <a:gd name="T8" fmla="*/ 360 w 404"/>
              <a:gd name="T9" fmla="*/ 266 h 474"/>
              <a:gd name="T10" fmla="*/ 346 w 404"/>
              <a:gd name="T11" fmla="*/ 252 h 474"/>
              <a:gd name="T12" fmla="*/ 346 w 404"/>
              <a:gd name="T13" fmla="*/ 218 h 474"/>
              <a:gd name="T14" fmla="*/ 338 w 404"/>
              <a:gd name="T15" fmla="*/ 210 h 474"/>
              <a:gd name="T16" fmla="*/ 328 w 404"/>
              <a:gd name="T17" fmla="*/ 200 h 474"/>
              <a:gd name="T18" fmla="*/ 312 w 404"/>
              <a:gd name="T19" fmla="*/ 190 h 474"/>
              <a:gd name="T20" fmla="*/ 312 w 404"/>
              <a:gd name="T21" fmla="*/ 172 h 474"/>
              <a:gd name="T22" fmla="*/ 300 w 404"/>
              <a:gd name="T23" fmla="*/ 172 h 474"/>
              <a:gd name="T24" fmla="*/ 300 w 404"/>
              <a:gd name="T25" fmla="*/ 154 h 474"/>
              <a:gd name="T26" fmla="*/ 290 w 404"/>
              <a:gd name="T27" fmla="*/ 144 h 474"/>
              <a:gd name="T28" fmla="*/ 280 w 404"/>
              <a:gd name="T29" fmla="*/ 144 h 474"/>
              <a:gd name="T30" fmla="*/ 266 w 404"/>
              <a:gd name="T31" fmla="*/ 136 h 474"/>
              <a:gd name="T32" fmla="*/ 266 w 404"/>
              <a:gd name="T33" fmla="*/ 124 h 474"/>
              <a:gd name="T34" fmla="*/ 250 w 404"/>
              <a:gd name="T35" fmla="*/ 114 h 474"/>
              <a:gd name="T36" fmla="*/ 244 w 404"/>
              <a:gd name="T37" fmla="*/ 96 h 474"/>
              <a:gd name="T38" fmla="*/ 242 w 404"/>
              <a:gd name="T39" fmla="*/ 72 h 474"/>
              <a:gd name="T40" fmla="*/ 222 w 404"/>
              <a:gd name="T41" fmla="*/ 66 h 474"/>
              <a:gd name="T42" fmla="*/ 192 w 404"/>
              <a:gd name="T43" fmla="*/ 34 h 474"/>
              <a:gd name="T44" fmla="*/ 192 w 404"/>
              <a:gd name="T45" fmla="*/ 0 h 474"/>
              <a:gd name="T46" fmla="*/ 192 w 404"/>
              <a:gd name="T47" fmla="*/ 0 h 474"/>
              <a:gd name="T48" fmla="*/ 82 w 404"/>
              <a:gd name="T49" fmla="*/ 0 h 474"/>
              <a:gd name="T50" fmla="*/ 82 w 404"/>
              <a:gd name="T51" fmla="*/ 0 h 474"/>
              <a:gd name="T52" fmla="*/ 0 w 404"/>
              <a:gd name="T53" fmla="*/ 0 h 474"/>
              <a:gd name="T54" fmla="*/ 0 w 404"/>
              <a:gd name="T55" fmla="*/ 18 h 474"/>
              <a:gd name="T56" fmla="*/ 8 w 404"/>
              <a:gd name="T57" fmla="*/ 44 h 474"/>
              <a:gd name="T58" fmla="*/ 8 w 404"/>
              <a:gd name="T59" fmla="*/ 126 h 474"/>
              <a:gd name="T60" fmla="*/ 16 w 404"/>
              <a:gd name="T61" fmla="*/ 142 h 474"/>
              <a:gd name="T62" fmla="*/ 16 w 404"/>
              <a:gd name="T63" fmla="*/ 154 h 474"/>
              <a:gd name="T64" fmla="*/ 28 w 404"/>
              <a:gd name="T65" fmla="*/ 180 h 474"/>
              <a:gd name="T66" fmla="*/ 28 w 404"/>
              <a:gd name="T67" fmla="*/ 232 h 474"/>
              <a:gd name="T68" fmla="*/ 40 w 404"/>
              <a:gd name="T69" fmla="*/ 264 h 474"/>
              <a:gd name="T70" fmla="*/ 40 w 404"/>
              <a:gd name="T71" fmla="*/ 432 h 474"/>
              <a:gd name="T72" fmla="*/ 42 w 404"/>
              <a:gd name="T73" fmla="*/ 434 h 474"/>
              <a:gd name="T74" fmla="*/ 50 w 404"/>
              <a:gd name="T75" fmla="*/ 448 h 474"/>
              <a:gd name="T76" fmla="*/ 68 w 404"/>
              <a:gd name="T77" fmla="*/ 458 h 474"/>
              <a:gd name="T78" fmla="*/ 154 w 404"/>
              <a:gd name="T79" fmla="*/ 458 h 474"/>
              <a:gd name="T80" fmla="*/ 174 w 404"/>
              <a:gd name="T81" fmla="*/ 474 h 474"/>
              <a:gd name="T82" fmla="*/ 296 w 404"/>
              <a:gd name="T83" fmla="*/ 474 h 474"/>
              <a:gd name="T84" fmla="*/ 308 w 404"/>
              <a:gd name="T85" fmla="*/ 454 h 474"/>
              <a:gd name="T86" fmla="*/ 314 w 404"/>
              <a:gd name="T87" fmla="*/ 448 h 474"/>
              <a:gd name="T88" fmla="*/ 328 w 404"/>
              <a:gd name="T89" fmla="*/ 442 h 474"/>
              <a:gd name="T90" fmla="*/ 374 w 404"/>
              <a:gd name="T91" fmla="*/ 344 h 474"/>
              <a:gd name="T92" fmla="*/ 382 w 404"/>
              <a:gd name="T93" fmla="*/ 344 h 474"/>
              <a:gd name="T94" fmla="*/ 374 w 404"/>
              <a:gd name="T95" fmla="*/ 336 h 474"/>
              <a:gd name="T96" fmla="*/ 382 w 404"/>
              <a:gd name="T97" fmla="*/ 336 h 474"/>
              <a:gd name="T98" fmla="*/ 390 w 404"/>
              <a:gd name="T99" fmla="*/ 328 h 474"/>
              <a:gd name="T100" fmla="*/ 396 w 404"/>
              <a:gd name="T101" fmla="*/ 328 h 474"/>
              <a:gd name="T102" fmla="*/ 404 w 404"/>
              <a:gd name="T103" fmla="*/ 320 h 474"/>
              <a:gd name="T104" fmla="*/ 404 w 404"/>
              <a:gd name="T105" fmla="*/ 318 h 474"/>
              <a:gd name="T106" fmla="*/ 400 w 404"/>
              <a:gd name="T107" fmla="*/ 314 h 474"/>
              <a:gd name="T108" fmla="*/ 396 w 404"/>
              <a:gd name="T109" fmla="*/ 310 h 474"/>
              <a:gd name="T110" fmla="*/ 396 w 404"/>
              <a:gd name="T111" fmla="*/ 31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404" h="474">
                <a:moveTo>
                  <a:pt x="396" y="310"/>
                </a:moveTo>
                <a:lnTo>
                  <a:pt x="382" y="290"/>
                </a:lnTo>
                <a:lnTo>
                  <a:pt x="372" y="290"/>
                </a:lnTo>
                <a:lnTo>
                  <a:pt x="360" y="282"/>
                </a:lnTo>
                <a:lnTo>
                  <a:pt x="360" y="266"/>
                </a:lnTo>
                <a:lnTo>
                  <a:pt x="346" y="252"/>
                </a:lnTo>
                <a:lnTo>
                  <a:pt x="346" y="218"/>
                </a:lnTo>
                <a:lnTo>
                  <a:pt x="338" y="210"/>
                </a:lnTo>
                <a:lnTo>
                  <a:pt x="328" y="200"/>
                </a:lnTo>
                <a:lnTo>
                  <a:pt x="312" y="190"/>
                </a:lnTo>
                <a:lnTo>
                  <a:pt x="312" y="172"/>
                </a:lnTo>
                <a:lnTo>
                  <a:pt x="300" y="172"/>
                </a:lnTo>
                <a:lnTo>
                  <a:pt x="300" y="154"/>
                </a:lnTo>
                <a:lnTo>
                  <a:pt x="290" y="144"/>
                </a:lnTo>
                <a:lnTo>
                  <a:pt x="280" y="144"/>
                </a:lnTo>
                <a:lnTo>
                  <a:pt x="266" y="136"/>
                </a:lnTo>
                <a:lnTo>
                  <a:pt x="266" y="124"/>
                </a:lnTo>
                <a:lnTo>
                  <a:pt x="250" y="114"/>
                </a:lnTo>
                <a:lnTo>
                  <a:pt x="244" y="96"/>
                </a:lnTo>
                <a:lnTo>
                  <a:pt x="242" y="72"/>
                </a:lnTo>
                <a:lnTo>
                  <a:pt x="222" y="66"/>
                </a:lnTo>
                <a:lnTo>
                  <a:pt x="192" y="34"/>
                </a:lnTo>
                <a:lnTo>
                  <a:pt x="192" y="0"/>
                </a:lnTo>
                <a:lnTo>
                  <a:pt x="192" y="0"/>
                </a:lnTo>
                <a:lnTo>
                  <a:pt x="82" y="0"/>
                </a:lnTo>
                <a:lnTo>
                  <a:pt x="82" y="0"/>
                </a:lnTo>
                <a:lnTo>
                  <a:pt x="0" y="0"/>
                </a:lnTo>
                <a:lnTo>
                  <a:pt x="0" y="18"/>
                </a:lnTo>
                <a:lnTo>
                  <a:pt x="8" y="44"/>
                </a:lnTo>
                <a:lnTo>
                  <a:pt x="8" y="126"/>
                </a:lnTo>
                <a:lnTo>
                  <a:pt x="16" y="142"/>
                </a:lnTo>
                <a:lnTo>
                  <a:pt x="16" y="154"/>
                </a:lnTo>
                <a:lnTo>
                  <a:pt x="28" y="180"/>
                </a:lnTo>
                <a:lnTo>
                  <a:pt x="28" y="232"/>
                </a:lnTo>
                <a:lnTo>
                  <a:pt x="40" y="264"/>
                </a:lnTo>
                <a:lnTo>
                  <a:pt x="40" y="432"/>
                </a:lnTo>
                <a:lnTo>
                  <a:pt x="42" y="434"/>
                </a:lnTo>
                <a:lnTo>
                  <a:pt x="50" y="448"/>
                </a:lnTo>
                <a:lnTo>
                  <a:pt x="68" y="458"/>
                </a:lnTo>
                <a:lnTo>
                  <a:pt x="154" y="458"/>
                </a:lnTo>
                <a:lnTo>
                  <a:pt x="174" y="474"/>
                </a:lnTo>
                <a:lnTo>
                  <a:pt x="296" y="474"/>
                </a:lnTo>
                <a:lnTo>
                  <a:pt x="308" y="454"/>
                </a:lnTo>
                <a:lnTo>
                  <a:pt x="314" y="448"/>
                </a:lnTo>
                <a:lnTo>
                  <a:pt x="328" y="442"/>
                </a:lnTo>
                <a:lnTo>
                  <a:pt x="374" y="344"/>
                </a:lnTo>
                <a:lnTo>
                  <a:pt x="382" y="344"/>
                </a:lnTo>
                <a:lnTo>
                  <a:pt x="374" y="336"/>
                </a:lnTo>
                <a:lnTo>
                  <a:pt x="382" y="336"/>
                </a:lnTo>
                <a:lnTo>
                  <a:pt x="390" y="328"/>
                </a:lnTo>
                <a:lnTo>
                  <a:pt x="396" y="328"/>
                </a:lnTo>
                <a:lnTo>
                  <a:pt x="404" y="320"/>
                </a:lnTo>
                <a:lnTo>
                  <a:pt x="404" y="318"/>
                </a:lnTo>
                <a:lnTo>
                  <a:pt x="400" y="314"/>
                </a:lnTo>
                <a:lnTo>
                  <a:pt x="396" y="310"/>
                </a:lnTo>
                <a:lnTo>
                  <a:pt x="396" y="310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Freeform 13"/>
          <p:cNvSpPr>
            <a:spLocks/>
          </p:cNvSpPr>
          <p:nvPr/>
        </p:nvSpPr>
        <p:spPr bwMode="auto">
          <a:xfrm>
            <a:off x="9061849" y="3196289"/>
            <a:ext cx="70658" cy="105680"/>
          </a:xfrm>
          <a:custGeom>
            <a:avLst/>
            <a:gdLst>
              <a:gd name="T0" fmla="*/ 22 w 24"/>
              <a:gd name="T1" fmla="*/ 7 h 34"/>
              <a:gd name="T2" fmla="*/ 16 w 24"/>
              <a:gd name="T3" fmla="*/ 0 h 34"/>
              <a:gd name="T4" fmla="*/ 0 w 24"/>
              <a:gd name="T5" fmla="*/ 0 h 34"/>
              <a:gd name="T6" fmla="*/ 0 w 24"/>
              <a:gd name="T7" fmla="*/ 34 h 34"/>
              <a:gd name="T8" fmla="*/ 1 w 24"/>
              <a:gd name="T9" fmla="*/ 34 h 34"/>
              <a:gd name="T10" fmla="*/ 14 w 24"/>
              <a:gd name="T11" fmla="*/ 32 h 34"/>
              <a:gd name="T12" fmla="*/ 17 w 24"/>
              <a:gd name="T13" fmla="*/ 28 h 34"/>
              <a:gd name="T14" fmla="*/ 21 w 24"/>
              <a:gd name="T15" fmla="*/ 16 h 34"/>
              <a:gd name="T16" fmla="*/ 21 w 24"/>
              <a:gd name="T17" fmla="*/ 12 h 34"/>
              <a:gd name="T18" fmla="*/ 24 w 24"/>
              <a:gd name="T19" fmla="*/ 15 h 34"/>
              <a:gd name="T20" fmla="*/ 22 w 24"/>
              <a:gd name="T21" fmla="*/ 9 h 34"/>
              <a:gd name="T22" fmla="*/ 22 w 24"/>
              <a:gd name="T23" fmla="*/ 7 h 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24" h="34">
                <a:moveTo>
                  <a:pt x="22" y="7"/>
                </a:moveTo>
                <a:cubicBezTo>
                  <a:pt x="16" y="0"/>
                  <a:pt x="16" y="0"/>
                  <a:pt x="1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1" y="34"/>
                  <a:pt x="1" y="34"/>
                  <a:pt x="1" y="34"/>
                </a:cubicBezTo>
                <a:cubicBezTo>
                  <a:pt x="14" y="32"/>
                  <a:pt x="14" y="32"/>
                  <a:pt x="14" y="32"/>
                </a:cubicBezTo>
                <a:cubicBezTo>
                  <a:pt x="17" y="28"/>
                  <a:pt x="17" y="28"/>
                  <a:pt x="17" y="28"/>
                </a:cubicBezTo>
                <a:cubicBezTo>
                  <a:pt x="21" y="16"/>
                  <a:pt x="21" y="16"/>
                  <a:pt x="21" y="16"/>
                </a:cubicBezTo>
                <a:cubicBezTo>
                  <a:pt x="21" y="12"/>
                  <a:pt x="21" y="12"/>
                  <a:pt x="21" y="12"/>
                </a:cubicBezTo>
                <a:cubicBezTo>
                  <a:pt x="24" y="15"/>
                  <a:pt x="24" y="15"/>
                  <a:pt x="24" y="15"/>
                </a:cubicBezTo>
                <a:cubicBezTo>
                  <a:pt x="24" y="14"/>
                  <a:pt x="23" y="11"/>
                  <a:pt x="22" y="9"/>
                </a:cubicBezTo>
                <a:lnTo>
                  <a:pt x="22" y="7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solidFill>
                  <a:srgbClr val="FFFFFF">
                    <a:lumMod val="75000"/>
                  </a:srgbClr>
                </a:solidFill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Freeform 14"/>
          <p:cNvSpPr>
            <a:spLocks/>
          </p:cNvSpPr>
          <p:nvPr/>
        </p:nvSpPr>
        <p:spPr bwMode="auto">
          <a:xfrm>
            <a:off x="4159901" y="3807059"/>
            <a:ext cx="652121" cy="982203"/>
          </a:xfrm>
          <a:custGeom>
            <a:avLst/>
            <a:gdLst>
              <a:gd name="T0" fmla="*/ 24 w 221"/>
              <a:gd name="T1" fmla="*/ 0 h 316"/>
              <a:gd name="T2" fmla="*/ 24 w 221"/>
              <a:gd name="T3" fmla="*/ 57 h 316"/>
              <a:gd name="T4" fmla="*/ 4 w 221"/>
              <a:gd name="T5" fmla="*/ 44 h 316"/>
              <a:gd name="T6" fmla="*/ 0 w 221"/>
              <a:gd name="T7" fmla="*/ 66 h 316"/>
              <a:gd name="T8" fmla="*/ 7 w 221"/>
              <a:gd name="T9" fmla="*/ 73 h 316"/>
              <a:gd name="T10" fmla="*/ 10 w 221"/>
              <a:gd name="T11" fmla="*/ 79 h 316"/>
              <a:gd name="T12" fmla="*/ 7 w 221"/>
              <a:gd name="T13" fmla="*/ 82 h 316"/>
              <a:gd name="T14" fmla="*/ 7 w 221"/>
              <a:gd name="T15" fmla="*/ 113 h 316"/>
              <a:gd name="T16" fmla="*/ 12 w 221"/>
              <a:gd name="T17" fmla="*/ 134 h 316"/>
              <a:gd name="T18" fmla="*/ 8 w 221"/>
              <a:gd name="T19" fmla="*/ 146 h 316"/>
              <a:gd name="T20" fmla="*/ 6 w 221"/>
              <a:gd name="T21" fmla="*/ 155 h 316"/>
              <a:gd name="T22" fmla="*/ 7 w 221"/>
              <a:gd name="T23" fmla="*/ 156 h 316"/>
              <a:gd name="T24" fmla="*/ 7 w 221"/>
              <a:gd name="T25" fmla="*/ 157 h 316"/>
              <a:gd name="T26" fmla="*/ 5 w 221"/>
              <a:gd name="T27" fmla="*/ 167 h 316"/>
              <a:gd name="T28" fmla="*/ 4 w 221"/>
              <a:gd name="T29" fmla="*/ 177 h 316"/>
              <a:gd name="T30" fmla="*/ 5 w 221"/>
              <a:gd name="T31" fmla="*/ 177 h 316"/>
              <a:gd name="T32" fmla="*/ 5 w 221"/>
              <a:gd name="T33" fmla="*/ 178 h 316"/>
              <a:gd name="T34" fmla="*/ 5 w 221"/>
              <a:gd name="T35" fmla="*/ 195 h 316"/>
              <a:gd name="T36" fmla="*/ 12 w 221"/>
              <a:gd name="T37" fmla="*/ 205 h 316"/>
              <a:gd name="T38" fmla="*/ 12 w 221"/>
              <a:gd name="T39" fmla="*/ 211 h 316"/>
              <a:gd name="T40" fmla="*/ 12 w 221"/>
              <a:gd name="T41" fmla="*/ 212 h 316"/>
              <a:gd name="T42" fmla="*/ 12 w 221"/>
              <a:gd name="T43" fmla="*/ 215 h 316"/>
              <a:gd name="T44" fmla="*/ 10 w 221"/>
              <a:gd name="T45" fmla="*/ 221 h 316"/>
              <a:gd name="T46" fmla="*/ 8 w 221"/>
              <a:gd name="T47" fmla="*/ 227 h 316"/>
              <a:gd name="T48" fmla="*/ 8 w 221"/>
              <a:gd name="T49" fmla="*/ 237 h 316"/>
              <a:gd name="T50" fmla="*/ 8 w 221"/>
              <a:gd name="T51" fmla="*/ 249 h 316"/>
              <a:gd name="T52" fmla="*/ 9 w 221"/>
              <a:gd name="T53" fmla="*/ 251 h 316"/>
              <a:gd name="T54" fmla="*/ 8 w 221"/>
              <a:gd name="T55" fmla="*/ 259 h 316"/>
              <a:gd name="T56" fmla="*/ 4 w 221"/>
              <a:gd name="T57" fmla="*/ 265 h 316"/>
              <a:gd name="T58" fmla="*/ 144 w 221"/>
              <a:gd name="T59" fmla="*/ 316 h 316"/>
              <a:gd name="T60" fmla="*/ 221 w 221"/>
              <a:gd name="T61" fmla="*/ 316 h 316"/>
              <a:gd name="T62" fmla="*/ 221 w 221"/>
              <a:gd name="T63" fmla="*/ 0 h 316"/>
              <a:gd name="T64" fmla="*/ 24 w 221"/>
              <a:gd name="T65" fmla="*/ 0 h 31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21" h="316">
                <a:moveTo>
                  <a:pt x="24" y="0"/>
                </a:moveTo>
                <a:cubicBezTo>
                  <a:pt x="24" y="57"/>
                  <a:pt x="24" y="57"/>
                  <a:pt x="24" y="57"/>
                </a:cubicBezTo>
                <a:cubicBezTo>
                  <a:pt x="4" y="44"/>
                  <a:pt x="4" y="44"/>
                  <a:pt x="4" y="44"/>
                </a:cubicBezTo>
                <a:cubicBezTo>
                  <a:pt x="0" y="66"/>
                  <a:pt x="0" y="66"/>
                  <a:pt x="0" y="66"/>
                </a:cubicBezTo>
                <a:cubicBezTo>
                  <a:pt x="7" y="73"/>
                  <a:pt x="7" y="73"/>
                  <a:pt x="7" y="73"/>
                </a:cubicBezTo>
                <a:cubicBezTo>
                  <a:pt x="10" y="75"/>
                  <a:pt x="11" y="77"/>
                  <a:pt x="10" y="79"/>
                </a:cubicBezTo>
                <a:cubicBezTo>
                  <a:pt x="10" y="81"/>
                  <a:pt x="8" y="82"/>
                  <a:pt x="7" y="82"/>
                </a:cubicBezTo>
                <a:cubicBezTo>
                  <a:pt x="7" y="113"/>
                  <a:pt x="7" y="113"/>
                  <a:pt x="7" y="113"/>
                </a:cubicBezTo>
                <a:cubicBezTo>
                  <a:pt x="12" y="134"/>
                  <a:pt x="12" y="134"/>
                  <a:pt x="12" y="134"/>
                </a:cubicBezTo>
                <a:cubicBezTo>
                  <a:pt x="8" y="146"/>
                  <a:pt x="8" y="146"/>
                  <a:pt x="8" y="146"/>
                </a:cubicBezTo>
                <a:cubicBezTo>
                  <a:pt x="5" y="154"/>
                  <a:pt x="6" y="155"/>
                  <a:pt x="6" y="155"/>
                </a:cubicBezTo>
                <a:cubicBezTo>
                  <a:pt x="7" y="156"/>
                  <a:pt x="7" y="156"/>
                  <a:pt x="7" y="156"/>
                </a:cubicBezTo>
                <a:cubicBezTo>
                  <a:pt x="7" y="157"/>
                  <a:pt x="7" y="157"/>
                  <a:pt x="7" y="157"/>
                </a:cubicBezTo>
                <a:cubicBezTo>
                  <a:pt x="5" y="167"/>
                  <a:pt x="5" y="167"/>
                  <a:pt x="5" y="167"/>
                </a:cubicBezTo>
                <a:cubicBezTo>
                  <a:pt x="3" y="176"/>
                  <a:pt x="4" y="176"/>
                  <a:pt x="4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5" y="178"/>
                  <a:pt x="5" y="178"/>
                  <a:pt x="5" y="178"/>
                </a:cubicBezTo>
                <a:cubicBezTo>
                  <a:pt x="5" y="195"/>
                  <a:pt x="5" y="195"/>
                  <a:pt x="5" y="195"/>
                </a:cubicBezTo>
                <a:cubicBezTo>
                  <a:pt x="12" y="205"/>
                  <a:pt x="12" y="205"/>
                  <a:pt x="12" y="205"/>
                </a:cubicBezTo>
                <a:cubicBezTo>
                  <a:pt x="12" y="211"/>
                  <a:pt x="12" y="211"/>
                  <a:pt x="12" y="211"/>
                </a:cubicBezTo>
                <a:cubicBezTo>
                  <a:pt x="12" y="212"/>
                  <a:pt x="12" y="212"/>
                  <a:pt x="12" y="212"/>
                </a:cubicBezTo>
                <a:cubicBezTo>
                  <a:pt x="12" y="213"/>
                  <a:pt x="12" y="214"/>
                  <a:pt x="12" y="215"/>
                </a:cubicBezTo>
                <a:cubicBezTo>
                  <a:pt x="12" y="217"/>
                  <a:pt x="11" y="219"/>
                  <a:pt x="10" y="221"/>
                </a:cubicBezTo>
                <a:cubicBezTo>
                  <a:pt x="8" y="224"/>
                  <a:pt x="7" y="226"/>
                  <a:pt x="8" y="227"/>
                </a:cubicBezTo>
                <a:cubicBezTo>
                  <a:pt x="10" y="230"/>
                  <a:pt x="8" y="237"/>
                  <a:pt x="8" y="237"/>
                </a:cubicBezTo>
                <a:cubicBezTo>
                  <a:pt x="8" y="237"/>
                  <a:pt x="7" y="245"/>
                  <a:pt x="8" y="249"/>
                </a:cubicBezTo>
                <a:cubicBezTo>
                  <a:pt x="8" y="250"/>
                  <a:pt x="9" y="251"/>
                  <a:pt x="9" y="251"/>
                </a:cubicBezTo>
                <a:cubicBezTo>
                  <a:pt x="10" y="254"/>
                  <a:pt x="11" y="255"/>
                  <a:pt x="8" y="259"/>
                </a:cubicBezTo>
                <a:cubicBezTo>
                  <a:pt x="4" y="265"/>
                  <a:pt x="4" y="265"/>
                  <a:pt x="4" y="265"/>
                </a:cubicBezTo>
                <a:cubicBezTo>
                  <a:pt x="144" y="316"/>
                  <a:pt x="144" y="316"/>
                  <a:pt x="144" y="316"/>
                </a:cubicBezTo>
                <a:cubicBezTo>
                  <a:pt x="221" y="316"/>
                  <a:pt x="221" y="316"/>
                  <a:pt x="221" y="316"/>
                </a:cubicBezTo>
                <a:cubicBezTo>
                  <a:pt x="221" y="0"/>
                  <a:pt x="221" y="0"/>
                  <a:pt x="221" y="0"/>
                </a:cubicBezTo>
                <a:lnTo>
                  <a:pt x="24" y="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Freeform 15"/>
          <p:cNvSpPr>
            <a:spLocks/>
          </p:cNvSpPr>
          <p:nvPr/>
        </p:nvSpPr>
        <p:spPr bwMode="auto">
          <a:xfrm>
            <a:off x="4812024" y="3807059"/>
            <a:ext cx="671257" cy="982203"/>
          </a:xfrm>
          <a:custGeom>
            <a:avLst/>
            <a:gdLst>
              <a:gd name="T0" fmla="*/ 184 w 456"/>
              <a:gd name="T1" fmla="*/ 592 h 632"/>
              <a:gd name="T2" fmla="*/ 186 w 456"/>
              <a:gd name="T3" fmla="*/ 592 h 632"/>
              <a:gd name="T4" fmla="*/ 456 w 456"/>
              <a:gd name="T5" fmla="*/ 592 h 632"/>
              <a:gd name="T6" fmla="*/ 456 w 456"/>
              <a:gd name="T7" fmla="*/ 80 h 632"/>
              <a:gd name="T8" fmla="*/ 456 w 456"/>
              <a:gd name="T9" fmla="*/ 80 h 632"/>
              <a:gd name="T10" fmla="*/ 456 w 456"/>
              <a:gd name="T11" fmla="*/ 0 h 632"/>
              <a:gd name="T12" fmla="*/ 2 w 456"/>
              <a:gd name="T13" fmla="*/ 0 h 632"/>
              <a:gd name="T14" fmla="*/ 0 w 456"/>
              <a:gd name="T15" fmla="*/ 0 h 632"/>
              <a:gd name="T16" fmla="*/ 0 w 456"/>
              <a:gd name="T17" fmla="*/ 632 h 632"/>
              <a:gd name="T18" fmla="*/ 48 w 456"/>
              <a:gd name="T19" fmla="*/ 632 h 632"/>
              <a:gd name="T20" fmla="*/ 48 w 456"/>
              <a:gd name="T21" fmla="*/ 594 h 632"/>
              <a:gd name="T22" fmla="*/ 176 w 456"/>
              <a:gd name="T23" fmla="*/ 594 h 632"/>
              <a:gd name="T24" fmla="*/ 176 w 456"/>
              <a:gd name="T25" fmla="*/ 592 h 632"/>
              <a:gd name="T26" fmla="*/ 184 w 456"/>
              <a:gd name="T27" fmla="*/ 592 h 632"/>
              <a:gd name="T28" fmla="*/ 184 w 456"/>
              <a:gd name="T29" fmla="*/ 592 h 63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456" h="632">
                <a:moveTo>
                  <a:pt x="184" y="592"/>
                </a:moveTo>
                <a:lnTo>
                  <a:pt x="186" y="592"/>
                </a:lnTo>
                <a:lnTo>
                  <a:pt x="456" y="592"/>
                </a:lnTo>
                <a:lnTo>
                  <a:pt x="456" y="80"/>
                </a:lnTo>
                <a:lnTo>
                  <a:pt x="456" y="80"/>
                </a:lnTo>
                <a:lnTo>
                  <a:pt x="456" y="0"/>
                </a:lnTo>
                <a:lnTo>
                  <a:pt x="2" y="0"/>
                </a:lnTo>
                <a:lnTo>
                  <a:pt x="0" y="0"/>
                </a:lnTo>
                <a:lnTo>
                  <a:pt x="0" y="632"/>
                </a:lnTo>
                <a:lnTo>
                  <a:pt x="48" y="632"/>
                </a:lnTo>
                <a:lnTo>
                  <a:pt x="48" y="594"/>
                </a:lnTo>
                <a:lnTo>
                  <a:pt x="176" y="594"/>
                </a:lnTo>
                <a:lnTo>
                  <a:pt x="176" y="592"/>
                </a:lnTo>
                <a:lnTo>
                  <a:pt x="184" y="592"/>
                </a:lnTo>
                <a:lnTo>
                  <a:pt x="184" y="592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Freeform 16"/>
          <p:cNvSpPr>
            <a:spLocks/>
          </p:cNvSpPr>
          <p:nvPr/>
        </p:nvSpPr>
        <p:spPr bwMode="auto">
          <a:xfrm>
            <a:off x="3044083" y="3047093"/>
            <a:ext cx="1151148" cy="1583650"/>
          </a:xfrm>
          <a:custGeom>
            <a:avLst/>
            <a:gdLst>
              <a:gd name="T0" fmla="*/ 387 w 391"/>
              <a:gd name="T1" fmla="*/ 493 h 509"/>
              <a:gd name="T2" fmla="*/ 387 w 391"/>
              <a:gd name="T3" fmla="*/ 471 h 509"/>
              <a:gd name="T4" fmla="*/ 391 w 391"/>
              <a:gd name="T5" fmla="*/ 459 h 509"/>
              <a:gd name="T6" fmla="*/ 391 w 391"/>
              <a:gd name="T7" fmla="*/ 455 h 509"/>
              <a:gd name="T8" fmla="*/ 384 w 391"/>
              <a:gd name="T9" fmla="*/ 439 h 509"/>
              <a:gd name="T10" fmla="*/ 384 w 391"/>
              <a:gd name="T11" fmla="*/ 421 h 509"/>
              <a:gd name="T12" fmla="*/ 384 w 391"/>
              <a:gd name="T13" fmla="*/ 411 h 509"/>
              <a:gd name="T14" fmla="*/ 386 w 391"/>
              <a:gd name="T15" fmla="*/ 400 h 509"/>
              <a:gd name="T16" fmla="*/ 387 w 391"/>
              <a:gd name="T17" fmla="*/ 390 h 509"/>
              <a:gd name="T18" fmla="*/ 386 w 391"/>
              <a:gd name="T19" fmla="*/ 357 h 509"/>
              <a:gd name="T20" fmla="*/ 169 w 391"/>
              <a:gd name="T21" fmla="*/ 142 h 509"/>
              <a:gd name="T22" fmla="*/ 0 w 391"/>
              <a:gd name="T23" fmla="*/ 0 h 509"/>
              <a:gd name="T24" fmla="*/ 15 w 391"/>
              <a:gd name="T25" fmla="*/ 80 h 509"/>
              <a:gd name="T26" fmla="*/ 4 w 391"/>
              <a:gd name="T27" fmla="*/ 123 h 509"/>
              <a:gd name="T28" fmla="*/ 11 w 391"/>
              <a:gd name="T29" fmla="*/ 139 h 509"/>
              <a:gd name="T30" fmla="*/ 27 w 391"/>
              <a:gd name="T31" fmla="*/ 170 h 509"/>
              <a:gd name="T32" fmla="*/ 35 w 391"/>
              <a:gd name="T33" fmla="*/ 209 h 509"/>
              <a:gd name="T34" fmla="*/ 58 w 391"/>
              <a:gd name="T35" fmla="*/ 236 h 509"/>
              <a:gd name="T36" fmla="*/ 58 w 391"/>
              <a:gd name="T37" fmla="*/ 248 h 509"/>
              <a:gd name="T38" fmla="*/ 70 w 391"/>
              <a:gd name="T39" fmla="*/ 252 h 509"/>
              <a:gd name="T40" fmla="*/ 74 w 391"/>
              <a:gd name="T41" fmla="*/ 252 h 509"/>
              <a:gd name="T42" fmla="*/ 78 w 391"/>
              <a:gd name="T43" fmla="*/ 240 h 509"/>
              <a:gd name="T44" fmla="*/ 97 w 391"/>
              <a:gd name="T45" fmla="*/ 244 h 509"/>
              <a:gd name="T46" fmla="*/ 86 w 391"/>
              <a:gd name="T47" fmla="*/ 248 h 509"/>
              <a:gd name="T48" fmla="*/ 86 w 391"/>
              <a:gd name="T49" fmla="*/ 256 h 509"/>
              <a:gd name="T50" fmla="*/ 93 w 391"/>
              <a:gd name="T51" fmla="*/ 271 h 509"/>
              <a:gd name="T52" fmla="*/ 82 w 391"/>
              <a:gd name="T53" fmla="*/ 260 h 509"/>
              <a:gd name="T54" fmla="*/ 78 w 391"/>
              <a:gd name="T55" fmla="*/ 263 h 509"/>
              <a:gd name="T56" fmla="*/ 89 w 391"/>
              <a:gd name="T57" fmla="*/ 299 h 509"/>
              <a:gd name="T58" fmla="*/ 105 w 391"/>
              <a:gd name="T59" fmla="*/ 306 h 509"/>
              <a:gd name="T60" fmla="*/ 97 w 391"/>
              <a:gd name="T61" fmla="*/ 318 h 509"/>
              <a:gd name="T62" fmla="*/ 136 w 391"/>
              <a:gd name="T63" fmla="*/ 369 h 509"/>
              <a:gd name="T64" fmla="*/ 140 w 391"/>
              <a:gd name="T65" fmla="*/ 381 h 509"/>
              <a:gd name="T66" fmla="*/ 148 w 391"/>
              <a:gd name="T67" fmla="*/ 388 h 509"/>
              <a:gd name="T68" fmla="*/ 148 w 391"/>
              <a:gd name="T69" fmla="*/ 396 h 509"/>
              <a:gd name="T70" fmla="*/ 152 w 391"/>
              <a:gd name="T71" fmla="*/ 416 h 509"/>
              <a:gd name="T72" fmla="*/ 179 w 391"/>
              <a:gd name="T73" fmla="*/ 423 h 509"/>
              <a:gd name="T74" fmla="*/ 187 w 391"/>
              <a:gd name="T75" fmla="*/ 420 h 509"/>
              <a:gd name="T76" fmla="*/ 203 w 391"/>
              <a:gd name="T77" fmla="*/ 431 h 509"/>
              <a:gd name="T78" fmla="*/ 222 w 391"/>
              <a:gd name="T79" fmla="*/ 439 h 509"/>
              <a:gd name="T80" fmla="*/ 226 w 391"/>
              <a:gd name="T81" fmla="*/ 435 h 509"/>
              <a:gd name="T82" fmla="*/ 234 w 391"/>
              <a:gd name="T83" fmla="*/ 443 h 509"/>
              <a:gd name="T84" fmla="*/ 246 w 391"/>
              <a:gd name="T85" fmla="*/ 455 h 509"/>
              <a:gd name="T86" fmla="*/ 281 w 391"/>
              <a:gd name="T87" fmla="*/ 486 h 509"/>
              <a:gd name="T88" fmla="*/ 285 w 391"/>
              <a:gd name="T89" fmla="*/ 509 h 509"/>
              <a:gd name="T90" fmla="*/ 374 w 391"/>
              <a:gd name="T91" fmla="*/ 505 h 509"/>
              <a:gd name="T92" fmla="*/ 387 w 391"/>
              <a:gd name="T93" fmla="*/ 503 h 5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391" h="509">
                <a:moveTo>
                  <a:pt x="388" y="495"/>
                </a:moveTo>
                <a:cubicBezTo>
                  <a:pt x="388" y="495"/>
                  <a:pt x="387" y="494"/>
                  <a:pt x="387" y="493"/>
                </a:cubicBezTo>
                <a:cubicBezTo>
                  <a:pt x="386" y="489"/>
                  <a:pt x="387" y="481"/>
                  <a:pt x="387" y="481"/>
                </a:cubicBezTo>
                <a:cubicBezTo>
                  <a:pt x="387" y="481"/>
                  <a:pt x="389" y="474"/>
                  <a:pt x="387" y="471"/>
                </a:cubicBezTo>
                <a:cubicBezTo>
                  <a:pt x="386" y="470"/>
                  <a:pt x="387" y="468"/>
                  <a:pt x="389" y="465"/>
                </a:cubicBezTo>
                <a:cubicBezTo>
                  <a:pt x="390" y="463"/>
                  <a:pt x="391" y="461"/>
                  <a:pt x="391" y="459"/>
                </a:cubicBezTo>
                <a:cubicBezTo>
                  <a:pt x="391" y="458"/>
                  <a:pt x="391" y="457"/>
                  <a:pt x="391" y="456"/>
                </a:cubicBezTo>
                <a:cubicBezTo>
                  <a:pt x="391" y="455"/>
                  <a:pt x="391" y="455"/>
                  <a:pt x="391" y="455"/>
                </a:cubicBezTo>
                <a:cubicBezTo>
                  <a:pt x="391" y="449"/>
                  <a:pt x="391" y="449"/>
                  <a:pt x="391" y="449"/>
                </a:cubicBezTo>
                <a:cubicBezTo>
                  <a:pt x="384" y="439"/>
                  <a:pt x="384" y="439"/>
                  <a:pt x="384" y="439"/>
                </a:cubicBezTo>
                <a:cubicBezTo>
                  <a:pt x="384" y="422"/>
                  <a:pt x="384" y="422"/>
                  <a:pt x="384" y="422"/>
                </a:cubicBezTo>
                <a:cubicBezTo>
                  <a:pt x="384" y="421"/>
                  <a:pt x="384" y="421"/>
                  <a:pt x="384" y="421"/>
                </a:cubicBezTo>
                <a:cubicBezTo>
                  <a:pt x="383" y="421"/>
                  <a:pt x="383" y="421"/>
                  <a:pt x="383" y="421"/>
                </a:cubicBezTo>
                <a:cubicBezTo>
                  <a:pt x="383" y="420"/>
                  <a:pt x="382" y="420"/>
                  <a:pt x="384" y="411"/>
                </a:cubicBezTo>
                <a:cubicBezTo>
                  <a:pt x="386" y="401"/>
                  <a:pt x="386" y="401"/>
                  <a:pt x="386" y="401"/>
                </a:cubicBezTo>
                <a:cubicBezTo>
                  <a:pt x="386" y="400"/>
                  <a:pt x="386" y="400"/>
                  <a:pt x="386" y="400"/>
                </a:cubicBezTo>
                <a:cubicBezTo>
                  <a:pt x="385" y="399"/>
                  <a:pt x="385" y="399"/>
                  <a:pt x="385" y="399"/>
                </a:cubicBezTo>
                <a:cubicBezTo>
                  <a:pt x="385" y="399"/>
                  <a:pt x="384" y="398"/>
                  <a:pt x="387" y="390"/>
                </a:cubicBezTo>
                <a:cubicBezTo>
                  <a:pt x="391" y="378"/>
                  <a:pt x="391" y="378"/>
                  <a:pt x="391" y="378"/>
                </a:cubicBezTo>
                <a:cubicBezTo>
                  <a:pt x="386" y="357"/>
                  <a:pt x="386" y="357"/>
                  <a:pt x="386" y="357"/>
                </a:cubicBezTo>
                <a:cubicBezTo>
                  <a:pt x="386" y="357"/>
                  <a:pt x="386" y="357"/>
                  <a:pt x="386" y="357"/>
                </a:cubicBezTo>
                <a:cubicBezTo>
                  <a:pt x="169" y="142"/>
                  <a:pt x="169" y="142"/>
                  <a:pt x="169" y="142"/>
                </a:cubicBezTo>
                <a:cubicBezTo>
                  <a:pt x="169" y="0"/>
                  <a:pt x="169" y="0"/>
                  <a:pt x="169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"/>
                  <a:pt x="0" y="2"/>
                  <a:pt x="0" y="2"/>
                </a:cubicBezTo>
                <a:cubicBezTo>
                  <a:pt x="15" y="80"/>
                  <a:pt x="15" y="80"/>
                  <a:pt x="15" y="80"/>
                </a:cubicBezTo>
                <a:cubicBezTo>
                  <a:pt x="15" y="107"/>
                  <a:pt x="15" y="107"/>
                  <a:pt x="15" y="107"/>
                </a:cubicBezTo>
                <a:cubicBezTo>
                  <a:pt x="4" y="123"/>
                  <a:pt x="4" y="123"/>
                  <a:pt x="4" y="123"/>
                </a:cubicBezTo>
                <a:cubicBezTo>
                  <a:pt x="7" y="135"/>
                  <a:pt x="7" y="135"/>
                  <a:pt x="7" y="135"/>
                </a:cubicBezTo>
                <a:cubicBezTo>
                  <a:pt x="11" y="139"/>
                  <a:pt x="11" y="139"/>
                  <a:pt x="11" y="139"/>
                </a:cubicBezTo>
                <a:cubicBezTo>
                  <a:pt x="27" y="166"/>
                  <a:pt x="27" y="166"/>
                  <a:pt x="27" y="166"/>
                </a:cubicBezTo>
                <a:cubicBezTo>
                  <a:pt x="27" y="170"/>
                  <a:pt x="27" y="170"/>
                  <a:pt x="27" y="170"/>
                </a:cubicBezTo>
                <a:cubicBezTo>
                  <a:pt x="27" y="181"/>
                  <a:pt x="27" y="181"/>
                  <a:pt x="27" y="181"/>
                </a:cubicBezTo>
                <a:cubicBezTo>
                  <a:pt x="35" y="209"/>
                  <a:pt x="35" y="209"/>
                  <a:pt x="35" y="209"/>
                </a:cubicBezTo>
                <a:cubicBezTo>
                  <a:pt x="54" y="232"/>
                  <a:pt x="54" y="232"/>
                  <a:pt x="54" y="232"/>
                </a:cubicBezTo>
                <a:cubicBezTo>
                  <a:pt x="58" y="236"/>
                  <a:pt x="58" y="236"/>
                  <a:pt x="58" y="236"/>
                </a:cubicBezTo>
                <a:cubicBezTo>
                  <a:pt x="58" y="244"/>
                  <a:pt x="58" y="244"/>
                  <a:pt x="58" y="244"/>
                </a:cubicBezTo>
                <a:cubicBezTo>
                  <a:pt x="58" y="248"/>
                  <a:pt x="58" y="248"/>
                  <a:pt x="58" y="248"/>
                </a:cubicBezTo>
                <a:cubicBezTo>
                  <a:pt x="66" y="252"/>
                  <a:pt x="66" y="252"/>
                  <a:pt x="66" y="252"/>
                </a:cubicBezTo>
                <a:cubicBezTo>
                  <a:pt x="70" y="252"/>
                  <a:pt x="70" y="252"/>
                  <a:pt x="70" y="252"/>
                </a:cubicBezTo>
                <a:cubicBezTo>
                  <a:pt x="74" y="256"/>
                  <a:pt x="74" y="256"/>
                  <a:pt x="74" y="256"/>
                </a:cubicBezTo>
                <a:cubicBezTo>
                  <a:pt x="74" y="252"/>
                  <a:pt x="74" y="252"/>
                  <a:pt x="74" y="252"/>
                </a:cubicBezTo>
                <a:cubicBezTo>
                  <a:pt x="78" y="252"/>
                  <a:pt x="78" y="252"/>
                  <a:pt x="78" y="252"/>
                </a:cubicBezTo>
                <a:cubicBezTo>
                  <a:pt x="78" y="240"/>
                  <a:pt x="78" y="240"/>
                  <a:pt x="78" y="240"/>
                </a:cubicBezTo>
                <a:cubicBezTo>
                  <a:pt x="86" y="240"/>
                  <a:pt x="86" y="240"/>
                  <a:pt x="86" y="240"/>
                </a:cubicBezTo>
                <a:cubicBezTo>
                  <a:pt x="97" y="244"/>
                  <a:pt x="97" y="244"/>
                  <a:pt x="97" y="244"/>
                </a:cubicBezTo>
                <a:cubicBezTo>
                  <a:pt x="89" y="248"/>
                  <a:pt x="89" y="248"/>
                  <a:pt x="89" y="248"/>
                </a:cubicBezTo>
                <a:cubicBezTo>
                  <a:pt x="86" y="248"/>
                  <a:pt x="86" y="248"/>
                  <a:pt x="86" y="248"/>
                </a:cubicBezTo>
                <a:cubicBezTo>
                  <a:pt x="82" y="252"/>
                  <a:pt x="82" y="252"/>
                  <a:pt x="82" y="252"/>
                </a:cubicBezTo>
                <a:cubicBezTo>
                  <a:pt x="86" y="256"/>
                  <a:pt x="86" y="256"/>
                  <a:pt x="86" y="256"/>
                </a:cubicBezTo>
                <a:cubicBezTo>
                  <a:pt x="93" y="267"/>
                  <a:pt x="93" y="267"/>
                  <a:pt x="93" y="267"/>
                </a:cubicBezTo>
                <a:cubicBezTo>
                  <a:pt x="93" y="271"/>
                  <a:pt x="93" y="271"/>
                  <a:pt x="93" y="271"/>
                </a:cubicBezTo>
                <a:cubicBezTo>
                  <a:pt x="82" y="263"/>
                  <a:pt x="82" y="263"/>
                  <a:pt x="82" y="263"/>
                </a:cubicBezTo>
                <a:cubicBezTo>
                  <a:pt x="82" y="260"/>
                  <a:pt x="82" y="260"/>
                  <a:pt x="82" y="260"/>
                </a:cubicBezTo>
                <a:cubicBezTo>
                  <a:pt x="78" y="260"/>
                  <a:pt x="78" y="260"/>
                  <a:pt x="78" y="260"/>
                </a:cubicBezTo>
                <a:cubicBezTo>
                  <a:pt x="78" y="263"/>
                  <a:pt x="78" y="263"/>
                  <a:pt x="78" y="263"/>
                </a:cubicBezTo>
                <a:cubicBezTo>
                  <a:pt x="82" y="291"/>
                  <a:pt x="82" y="291"/>
                  <a:pt x="82" y="291"/>
                </a:cubicBezTo>
                <a:cubicBezTo>
                  <a:pt x="89" y="299"/>
                  <a:pt x="89" y="299"/>
                  <a:pt x="89" y="299"/>
                </a:cubicBezTo>
                <a:cubicBezTo>
                  <a:pt x="101" y="299"/>
                  <a:pt x="101" y="299"/>
                  <a:pt x="101" y="299"/>
                </a:cubicBezTo>
                <a:cubicBezTo>
                  <a:pt x="105" y="306"/>
                  <a:pt x="105" y="306"/>
                  <a:pt x="105" y="306"/>
                </a:cubicBezTo>
                <a:cubicBezTo>
                  <a:pt x="105" y="314"/>
                  <a:pt x="105" y="314"/>
                  <a:pt x="105" y="314"/>
                </a:cubicBezTo>
                <a:cubicBezTo>
                  <a:pt x="97" y="318"/>
                  <a:pt x="97" y="318"/>
                  <a:pt x="97" y="318"/>
                </a:cubicBezTo>
                <a:cubicBezTo>
                  <a:pt x="101" y="326"/>
                  <a:pt x="101" y="326"/>
                  <a:pt x="101" y="326"/>
                </a:cubicBezTo>
                <a:cubicBezTo>
                  <a:pt x="136" y="369"/>
                  <a:pt x="136" y="369"/>
                  <a:pt x="136" y="369"/>
                </a:cubicBezTo>
                <a:cubicBezTo>
                  <a:pt x="140" y="373"/>
                  <a:pt x="140" y="373"/>
                  <a:pt x="140" y="373"/>
                </a:cubicBezTo>
                <a:cubicBezTo>
                  <a:pt x="140" y="381"/>
                  <a:pt x="140" y="381"/>
                  <a:pt x="140" y="381"/>
                </a:cubicBezTo>
                <a:cubicBezTo>
                  <a:pt x="148" y="384"/>
                  <a:pt x="148" y="384"/>
                  <a:pt x="148" y="384"/>
                </a:cubicBezTo>
                <a:cubicBezTo>
                  <a:pt x="148" y="388"/>
                  <a:pt x="148" y="388"/>
                  <a:pt x="148" y="388"/>
                </a:cubicBezTo>
                <a:cubicBezTo>
                  <a:pt x="152" y="392"/>
                  <a:pt x="152" y="392"/>
                  <a:pt x="152" y="392"/>
                </a:cubicBezTo>
                <a:cubicBezTo>
                  <a:pt x="148" y="396"/>
                  <a:pt x="148" y="396"/>
                  <a:pt x="148" y="396"/>
                </a:cubicBezTo>
                <a:cubicBezTo>
                  <a:pt x="152" y="412"/>
                  <a:pt x="152" y="412"/>
                  <a:pt x="152" y="412"/>
                </a:cubicBezTo>
                <a:cubicBezTo>
                  <a:pt x="152" y="416"/>
                  <a:pt x="152" y="416"/>
                  <a:pt x="152" y="416"/>
                </a:cubicBezTo>
                <a:cubicBezTo>
                  <a:pt x="171" y="420"/>
                  <a:pt x="171" y="420"/>
                  <a:pt x="171" y="420"/>
                </a:cubicBezTo>
                <a:cubicBezTo>
                  <a:pt x="179" y="423"/>
                  <a:pt x="179" y="423"/>
                  <a:pt x="179" y="423"/>
                </a:cubicBezTo>
                <a:cubicBezTo>
                  <a:pt x="183" y="420"/>
                  <a:pt x="183" y="420"/>
                  <a:pt x="183" y="420"/>
                </a:cubicBezTo>
                <a:cubicBezTo>
                  <a:pt x="187" y="420"/>
                  <a:pt x="187" y="420"/>
                  <a:pt x="187" y="420"/>
                </a:cubicBezTo>
                <a:cubicBezTo>
                  <a:pt x="199" y="427"/>
                  <a:pt x="199" y="427"/>
                  <a:pt x="199" y="427"/>
                </a:cubicBezTo>
                <a:cubicBezTo>
                  <a:pt x="203" y="431"/>
                  <a:pt x="203" y="431"/>
                  <a:pt x="203" y="431"/>
                </a:cubicBezTo>
                <a:cubicBezTo>
                  <a:pt x="218" y="439"/>
                  <a:pt x="218" y="439"/>
                  <a:pt x="218" y="439"/>
                </a:cubicBezTo>
                <a:cubicBezTo>
                  <a:pt x="222" y="439"/>
                  <a:pt x="222" y="439"/>
                  <a:pt x="222" y="439"/>
                </a:cubicBezTo>
                <a:cubicBezTo>
                  <a:pt x="222" y="435"/>
                  <a:pt x="222" y="435"/>
                  <a:pt x="222" y="435"/>
                </a:cubicBezTo>
                <a:cubicBezTo>
                  <a:pt x="226" y="435"/>
                  <a:pt x="226" y="435"/>
                  <a:pt x="226" y="435"/>
                </a:cubicBezTo>
                <a:cubicBezTo>
                  <a:pt x="230" y="439"/>
                  <a:pt x="230" y="439"/>
                  <a:pt x="230" y="439"/>
                </a:cubicBezTo>
                <a:cubicBezTo>
                  <a:pt x="234" y="443"/>
                  <a:pt x="234" y="443"/>
                  <a:pt x="234" y="443"/>
                </a:cubicBezTo>
                <a:cubicBezTo>
                  <a:pt x="238" y="451"/>
                  <a:pt x="238" y="451"/>
                  <a:pt x="238" y="451"/>
                </a:cubicBezTo>
                <a:cubicBezTo>
                  <a:pt x="246" y="455"/>
                  <a:pt x="246" y="455"/>
                  <a:pt x="246" y="455"/>
                </a:cubicBezTo>
                <a:cubicBezTo>
                  <a:pt x="277" y="478"/>
                  <a:pt x="277" y="478"/>
                  <a:pt x="277" y="478"/>
                </a:cubicBezTo>
                <a:cubicBezTo>
                  <a:pt x="281" y="486"/>
                  <a:pt x="281" y="486"/>
                  <a:pt x="281" y="486"/>
                </a:cubicBezTo>
                <a:cubicBezTo>
                  <a:pt x="281" y="490"/>
                  <a:pt x="281" y="490"/>
                  <a:pt x="281" y="490"/>
                </a:cubicBezTo>
                <a:cubicBezTo>
                  <a:pt x="285" y="509"/>
                  <a:pt x="285" y="509"/>
                  <a:pt x="285" y="509"/>
                </a:cubicBezTo>
                <a:cubicBezTo>
                  <a:pt x="370" y="502"/>
                  <a:pt x="370" y="502"/>
                  <a:pt x="370" y="502"/>
                </a:cubicBezTo>
                <a:cubicBezTo>
                  <a:pt x="374" y="505"/>
                  <a:pt x="374" y="505"/>
                  <a:pt x="374" y="505"/>
                </a:cubicBezTo>
                <a:cubicBezTo>
                  <a:pt x="383" y="509"/>
                  <a:pt x="383" y="509"/>
                  <a:pt x="383" y="509"/>
                </a:cubicBezTo>
                <a:cubicBezTo>
                  <a:pt x="387" y="503"/>
                  <a:pt x="387" y="503"/>
                  <a:pt x="387" y="503"/>
                </a:cubicBezTo>
                <a:cubicBezTo>
                  <a:pt x="390" y="499"/>
                  <a:pt x="389" y="498"/>
                  <a:pt x="388" y="495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Freeform 17"/>
          <p:cNvSpPr>
            <a:spLocks/>
          </p:cNvSpPr>
          <p:nvPr/>
        </p:nvSpPr>
        <p:spPr bwMode="auto">
          <a:xfrm>
            <a:off x="7794409" y="3605025"/>
            <a:ext cx="755165" cy="310823"/>
          </a:xfrm>
          <a:custGeom>
            <a:avLst/>
            <a:gdLst>
              <a:gd name="T0" fmla="*/ 213 w 256"/>
              <a:gd name="T1" fmla="*/ 40 h 100"/>
              <a:gd name="T2" fmla="*/ 203 w 256"/>
              <a:gd name="T3" fmla="*/ 32 h 100"/>
              <a:gd name="T4" fmla="*/ 207 w 256"/>
              <a:gd name="T5" fmla="*/ 21 h 100"/>
              <a:gd name="T6" fmla="*/ 201 w 256"/>
              <a:gd name="T7" fmla="*/ 0 h 100"/>
              <a:gd name="T8" fmla="*/ 199 w 256"/>
              <a:gd name="T9" fmla="*/ 0 h 100"/>
              <a:gd name="T10" fmla="*/ 191 w 256"/>
              <a:gd name="T11" fmla="*/ 4 h 100"/>
              <a:gd name="T12" fmla="*/ 183 w 256"/>
              <a:gd name="T13" fmla="*/ 4 h 100"/>
              <a:gd name="T14" fmla="*/ 171 w 256"/>
              <a:gd name="T15" fmla="*/ 0 h 100"/>
              <a:gd name="T16" fmla="*/ 167 w 256"/>
              <a:gd name="T17" fmla="*/ 10 h 100"/>
              <a:gd name="T18" fmla="*/ 160 w 256"/>
              <a:gd name="T19" fmla="*/ 15 h 100"/>
              <a:gd name="T20" fmla="*/ 152 w 256"/>
              <a:gd name="T21" fmla="*/ 24 h 100"/>
              <a:gd name="T22" fmla="*/ 142 w 256"/>
              <a:gd name="T23" fmla="*/ 32 h 100"/>
              <a:gd name="T24" fmla="*/ 142 w 256"/>
              <a:gd name="T25" fmla="*/ 39 h 100"/>
              <a:gd name="T26" fmla="*/ 125 w 256"/>
              <a:gd name="T27" fmla="*/ 42 h 100"/>
              <a:gd name="T28" fmla="*/ 124 w 256"/>
              <a:gd name="T29" fmla="*/ 53 h 100"/>
              <a:gd name="T30" fmla="*/ 120 w 256"/>
              <a:gd name="T31" fmla="*/ 58 h 100"/>
              <a:gd name="T32" fmla="*/ 120 w 256"/>
              <a:gd name="T33" fmla="*/ 59 h 100"/>
              <a:gd name="T34" fmla="*/ 120 w 256"/>
              <a:gd name="T35" fmla="*/ 61 h 100"/>
              <a:gd name="T36" fmla="*/ 119 w 256"/>
              <a:gd name="T37" fmla="*/ 61 h 100"/>
              <a:gd name="T38" fmla="*/ 116 w 256"/>
              <a:gd name="T39" fmla="*/ 60 h 100"/>
              <a:gd name="T40" fmla="*/ 109 w 256"/>
              <a:gd name="T41" fmla="*/ 71 h 100"/>
              <a:gd name="T42" fmla="*/ 86 w 256"/>
              <a:gd name="T43" fmla="*/ 75 h 100"/>
              <a:gd name="T44" fmla="*/ 69 w 256"/>
              <a:gd name="T45" fmla="*/ 79 h 100"/>
              <a:gd name="T46" fmla="*/ 67 w 256"/>
              <a:gd name="T47" fmla="*/ 79 h 100"/>
              <a:gd name="T48" fmla="*/ 63 w 256"/>
              <a:gd name="T49" fmla="*/ 79 h 100"/>
              <a:gd name="T50" fmla="*/ 60 w 256"/>
              <a:gd name="T51" fmla="*/ 78 h 100"/>
              <a:gd name="T52" fmla="*/ 55 w 256"/>
              <a:gd name="T53" fmla="*/ 78 h 100"/>
              <a:gd name="T54" fmla="*/ 55 w 256"/>
              <a:gd name="T55" fmla="*/ 78 h 100"/>
              <a:gd name="T56" fmla="*/ 52 w 256"/>
              <a:gd name="T57" fmla="*/ 78 h 100"/>
              <a:gd name="T58" fmla="*/ 49 w 256"/>
              <a:gd name="T59" fmla="*/ 78 h 100"/>
              <a:gd name="T60" fmla="*/ 44 w 256"/>
              <a:gd name="T61" fmla="*/ 78 h 100"/>
              <a:gd name="T62" fmla="*/ 40 w 256"/>
              <a:gd name="T63" fmla="*/ 77 h 100"/>
              <a:gd name="T64" fmla="*/ 36 w 256"/>
              <a:gd name="T65" fmla="*/ 78 h 100"/>
              <a:gd name="T66" fmla="*/ 34 w 256"/>
              <a:gd name="T67" fmla="*/ 77 h 100"/>
              <a:gd name="T68" fmla="*/ 28 w 256"/>
              <a:gd name="T69" fmla="*/ 77 h 100"/>
              <a:gd name="T70" fmla="*/ 27 w 256"/>
              <a:gd name="T71" fmla="*/ 77 h 100"/>
              <a:gd name="T72" fmla="*/ 24 w 256"/>
              <a:gd name="T73" fmla="*/ 77 h 100"/>
              <a:gd name="T74" fmla="*/ 23 w 256"/>
              <a:gd name="T75" fmla="*/ 79 h 100"/>
              <a:gd name="T76" fmla="*/ 22 w 256"/>
              <a:gd name="T77" fmla="*/ 86 h 100"/>
              <a:gd name="T78" fmla="*/ 13 w 256"/>
              <a:gd name="T79" fmla="*/ 91 h 100"/>
              <a:gd name="T80" fmla="*/ 2 w 256"/>
              <a:gd name="T81" fmla="*/ 99 h 100"/>
              <a:gd name="T82" fmla="*/ 33 w 256"/>
              <a:gd name="T83" fmla="*/ 100 h 100"/>
              <a:gd name="T84" fmla="*/ 33 w 256"/>
              <a:gd name="T85" fmla="*/ 100 h 100"/>
              <a:gd name="T86" fmla="*/ 256 w 256"/>
              <a:gd name="T87" fmla="*/ 100 h 100"/>
              <a:gd name="T88" fmla="*/ 252 w 256"/>
              <a:gd name="T89" fmla="*/ 92 h 100"/>
              <a:gd name="T90" fmla="*/ 252 w 256"/>
              <a:gd name="T91" fmla="*/ 84 h 100"/>
              <a:gd name="T92" fmla="*/ 256 w 256"/>
              <a:gd name="T93" fmla="*/ 73 h 100"/>
              <a:gd name="T94" fmla="*/ 237 w 256"/>
              <a:gd name="T95" fmla="*/ 61 h 100"/>
              <a:gd name="T96" fmla="*/ 217 w 256"/>
              <a:gd name="T97" fmla="*/ 49 h 100"/>
              <a:gd name="T98" fmla="*/ 217 w 256"/>
              <a:gd name="T99" fmla="*/ 47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56" h="100">
                <a:moveTo>
                  <a:pt x="217" y="45"/>
                </a:moveTo>
                <a:cubicBezTo>
                  <a:pt x="213" y="40"/>
                  <a:pt x="213" y="40"/>
                  <a:pt x="213" y="40"/>
                </a:cubicBezTo>
                <a:cubicBezTo>
                  <a:pt x="207" y="36"/>
                  <a:pt x="207" y="36"/>
                  <a:pt x="207" y="36"/>
                </a:cubicBezTo>
                <a:cubicBezTo>
                  <a:pt x="203" y="32"/>
                  <a:pt x="203" y="32"/>
                  <a:pt x="203" y="32"/>
                </a:cubicBezTo>
                <a:cubicBezTo>
                  <a:pt x="207" y="27"/>
                  <a:pt x="207" y="27"/>
                  <a:pt x="207" y="27"/>
                </a:cubicBezTo>
                <a:cubicBezTo>
                  <a:pt x="207" y="21"/>
                  <a:pt x="207" y="21"/>
                  <a:pt x="207" y="21"/>
                </a:cubicBezTo>
                <a:cubicBezTo>
                  <a:pt x="201" y="15"/>
                  <a:pt x="201" y="15"/>
                  <a:pt x="201" y="15"/>
                </a:cubicBezTo>
                <a:cubicBezTo>
                  <a:pt x="201" y="0"/>
                  <a:pt x="201" y="0"/>
                  <a:pt x="201" y="0"/>
                </a:cubicBezTo>
                <a:cubicBezTo>
                  <a:pt x="200" y="0"/>
                  <a:pt x="200" y="0"/>
                  <a:pt x="200" y="0"/>
                </a:cubicBezTo>
                <a:cubicBezTo>
                  <a:pt x="199" y="0"/>
                  <a:pt x="199" y="0"/>
                  <a:pt x="199" y="0"/>
                </a:cubicBezTo>
                <a:cubicBezTo>
                  <a:pt x="191" y="0"/>
                  <a:pt x="191" y="0"/>
                  <a:pt x="191" y="0"/>
                </a:cubicBezTo>
                <a:cubicBezTo>
                  <a:pt x="191" y="4"/>
                  <a:pt x="191" y="4"/>
                  <a:pt x="191" y="4"/>
                </a:cubicBezTo>
                <a:cubicBezTo>
                  <a:pt x="188" y="7"/>
                  <a:pt x="188" y="7"/>
                  <a:pt x="188" y="7"/>
                </a:cubicBezTo>
                <a:cubicBezTo>
                  <a:pt x="183" y="4"/>
                  <a:pt x="183" y="4"/>
                  <a:pt x="183" y="4"/>
                </a:cubicBezTo>
                <a:cubicBezTo>
                  <a:pt x="179" y="3"/>
                  <a:pt x="179" y="3"/>
                  <a:pt x="179" y="3"/>
                </a:cubicBezTo>
                <a:cubicBezTo>
                  <a:pt x="171" y="0"/>
                  <a:pt x="171" y="0"/>
                  <a:pt x="171" y="0"/>
                </a:cubicBezTo>
                <a:cubicBezTo>
                  <a:pt x="171" y="5"/>
                  <a:pt x="171" y="5"/>
                  <a:pt x="171" y="5"/>
                </a:cubicBezTo>
                <a:cubicBezTo>
                  <a:pt x="167" y="10"/>
                  <a:pt x="167" y="10"/>
                  <a:pt x="167" y="10"/>
                </a:cubicBezTo>
                <a:cubicBezTo>
                  <a:pt x="165" y="10"/>
                  <a:pt x="165" y="10"/>
                  <a:pt x="165" y="10"/>
                </a:cubicBezTo>
                <a:cubicBezTo>
                  <a:pt x="164" y="10"/>
                  <a:pt x="163" y="12"/>
                  <a:pt x="160" y="15"/>
                </a:cubicBezTo>
                <a:cubicBezTo>
                  <a:pt x="156" y="21"/>
                  <a:pt x="156" y="21"/>
                  <a:pt x="156" y="21"/>
                </a:cubicBezTo>
                <a:cubicBezTo>
                  <a:pt x="152" y="24"/>
                  <a:pt x="152" y="24"/>
                  <a:pt x="152" y="24"/>
                </a:cubicBezTo>
                <a:cubicBezTo>
                  <a:pt x="148" y="24"/>
                  <a:pt x="148" y="24"/>
                  <a:pt x="148" y="24"/>
                </a:cubicBezTo>
                <a:cubicBezTo>
                  <a:pt x="147" y="25"/>
                  <a:pt x="144" y="30"/>
                  <a:pt x="142" y="32"/>
                </a:cubicBezTo>
                <a:cubicBezTo>
                  <a:pt x="140" y="34"/>
                  <a:pt x="140" y="36"/>
                  <a:pt x="141" y="37"/>
                </a:cubicBezTo>
                <a:cubicBezTo>
                  <a:pt x="142" y="39"/>
                  <a:pt x="142" y="39"/>
                  <a:pt x="142" y="39"/>
                </a:cubicBezTo>
                <a:cubicBezTo>
                  <a:pt x="133" y="39"/>
                  <a:pt x="133" y="39"/>
                  <a:pt x="133" y="39"/>
                </a:cubicBezTo>
                <a:cubicBezTo>
                  <a:pt x="125" y="42"/>
                  <a:pt x="125" y="42"/>
                  <a:pt x="125" y="42"/>
                </a:cubicBezTo>
                <a:cubicBezTo>
                  <a:pt x="126" y="43"/>
                  <a:pt x="127" y="49"/>
                  <a:pt x="125" y="51"/>
                </a:cubicBezTo>
                <a:cubicBezTo>
                  <a:pt x="124" y="53"/>
                  <a:pt x="124" y="53"/>
                  <a:pt x="124" y="53"/>
                </a:cubicBezTo>
                <a:cubicBezTo>
                  <a:pt x="124" y="53"/>
                  <a:pt x="123" y="54"/>
                  <a:pt x="121" y="57"/>
                </a:cubicBezTo>
                <a:cubicBezTo>
                  <a:pt x="120" y="58"/>
                  <a:pt x="120" y="58"/>
                  <a:pt x="120" y="58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20" y="59"/>
                  <a:pt x="120" y="59"/>
                  <a:pt x="120" y="59"/>
                </a:cubicBezTo>
                <a:cubicBezTo>
                  <a:pt x="122" y="59"/>
                  <a:pt x="122" y="59"/>
                  <a:pt x="122" y="59"/>
                </a:cubicBezTo>
                <a:cubicBezTo>
                  <a:pt x="120" y="61"/>
                  <a:pt x="120" y="61"/>
                  <a:pt x="120" y="61"/>
                </a:cubicBezTo>
                <a:cubicBezTo>
                  <a:pt x="119" y="61"/>
                  <a:pt x="119" y="61"/>
                  <a:pt x="119" y="61"/>
                </a:cubicBezTo>
                <a:cubicBezTo>
                  <a:pt x="119" y="61"/>
                  <a:pt x="119" y="61"/>
                  <a:pt x="119" y="61"/>
                </a:cubicBezTo>
                <a:cubicBezTo>
                  <a:pt x="119" y="61"/>
                  <a:pt x="119" y="61"/>
                  <a:pt x="119" y="61"/>
                </a:cubicBezTo>
                <a:cubicBezTo>
                  <a:pt x="118" y="61"/>
                  <a:pt x="117" y="60"/>
                  <a:pt x="116" y="60"/>
                </a:cubicBezTo>
                <a:cubicBezTo>
                  <a:pt x="115" y="63"/>
                  <a:pt x="114" y="65"/>
                  <a:pt x="113" y="66"/>
                </a:cubicBezTo>
                <a:cubicBezTo>
                  <a:pt x="113" y="68"/>
                  <a:pt x="109" y="70"/>
                  <a:pt x="109" y="71"/>
                </a:cubicBezTo>
                <a:cubicBezTo>
                  <a:pt x="109" y="75"/>
                  <a:pt x="109" y="75"/>
                  <a:pt x="109" y="75"/>
                </a:cubicBezTo>
                <a:cubicBezTo>
                  <a:pt x="86" y="75"/>
                  <a:pt x="86" y="75"/>
                  <a:pt x="86" y="75"/>
                </a:cubicBezTo>
                <a:cubicBezTo>
                  <a:pt x="75" y="77"/>
                  <a:pt x="75" y="77"/>
                  <a:pt x="75" y="77"/>
                </a:cubicBezTo>
                <a:cubicBezTo>
                  <a:pt x="75" y="78"/>
                  <a:pt x="72" y="79"/>
                  <a:pt x="69" y="79"/>
                </a:cubicBezTo>
                <a:cubicBezTo>
                  <a:pt x="69" y="79"/>
                  <a:pt x="69" y="79"/>
                  <a:pt x="69" y="79"/>
                </a:cubicBezTo>
                <a:cubicBezTo>
                  <a:pt x="69" y="79"/>
                  <a:pt x="68" y="79"/>
                  <a:pt x="67" y="79"/>
                </a:cubicBezTo>
                <a:cubicBezTo>
                  <a:pt x="66" y="79"/>
                  <a:pt x="65" y="79"/>
                  <a:pt x="64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3" y="79"/>
                  <a:pt x="63" y="79"/>
                  <a:pt x="63" y="79"/>
                </a:cubicBezTo>
                <a:cubicBezTo>
                  <a:pt x="62" y="78"/>
                  <a:pt x="61" y="78"/>
                  <a:pt x="60" y="78"/>
                </a:cubicBezTo>
                <a:cubicBezTo>
                  <a:pt x="60" y="78"/>
                  <a:pt x="60" y="78"/>
                  <a:pt x="60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5" y="78"/>
                  <a:pt x="55" y="78"/>
                  <a:pt x="55" y="78"/>
                </a:cubicBezTo>
                <a:cubicBezTo>
                  <a:pt x="54" y="78"/>
                  <a:pt x="53" y="78"/>
                  <a:pt x="52" y="78"/>
                </a:cubicBezTo>
                <a:cubicBezTo>
                  <a:pt x="52" y="78"/>
                  <a:pt x="52" y="78"/>
                  <a:pt x="52" y="78"/>
                </a:cubicBezTo>
                <a:cubicBezTo>
                  <a:pt x="51" y="78"/>
                  <a:pt x="51" y="78"/>
                  <a:pt x="51" y="78"/>
                </a:cubicBezTo>
                <a:cubicBezTo>
                  <a:pt x="50" y="78"/>
                  <a:pt x="50" y="78"/>
                  <a:pt x="49" y="78"/>
                </a:cubicBezTo>
                <a:cubicBezTo>
                  <a:pt x="48" y="78"/>
                  <a:pt x="47" y="78"/>
                  <a:pt x="46" y="78"/>
                </a:cubicBezTo>
                <a:cubicBezTo>
                  <a:pt x="46" y="78"/>
                  <a:pt x="45" y="78"/>
                  <a:pt x="44" y="78"/>
                </a:cubicBezTo>
                <a:cubicBezTo>
                  <a:pt x="43" y="78"/>
                  <a:pt x="42" y="78"/>
                  <a:pt x="42" y="77"/>
                </a:cubicBezTo>
                <a:cubicBezTo>
                  <a:pt x="41" y="77"/>
                  <a:pt x="41" y="77"/>
                  <a:pt x="40" y="77"/>
                </a:cubicBezTo>
                <a:cubicBezTo>
                  <a:pt x="40" y="77"/>
                  <a:pt x="39" y="77"/>
                  <a:pt x="38" y="77"/>
                </a:cubicBezTo>
                <a:cubicBezTo>
                  <a:pt x="38" y="78"/>
                  <a:pt x="37" y="78"/>
                  <a:pt x="36" y="78"/>
                </a:cubicBezTo>
                <a:cubicBezTo>
                  <a:pt x="36" y="78"/>
                  <a:pt x="36" y="78"/>
                  <a:pt x="35" y="77"/>
                </a:cubicBezTo>
                <a:cubicBezTo>
                  <a:pt x="35" y="77"/>
                  <a:pt x="35" y="77"/>
                  <a:pt x="34" y="77"/>
                </a:cubicBezTo>
                <a:cubicBezTo>
                  <a:pt x="33" y="77"/>
                  <a:pt x="32" y="77"/>
                  <a:pt x="31" y="77"/>
                </a:cubicBezTo>
                <a:cubicBezTo>
                  <a:pt x="30" y="77"/>
                  <a:pt x="29" y="77"/>
                  <a:pt x="28" y="77"/>
                </a:cubicBezTo>
                <a:cubicBezTo>
                  <a:pt x="28" y="77"/>
                  <a:pt x="28" y="77"/>
                  <a:pt x="28" y="77"/>
                </a:cubicBezTo>
                <a:cubicBezTo>
                  <a:pt x="27" y="77"/>
                  <a:pt x="27" y="77"/>
                  <a:pt x="27" y="77"/>
                </a:cubicBezTo>
                <a:cubicBezTo>
                  <a:pt x="26" y="77"/>
                  <a:pt x="26" y="77"/>
                  <a:pt x="25" y="77"/>
                </a:cubicBezTo>
                <a:cubicBezTo>
                  <a:pt x="24" y="77"/>
                  <a:pt x="24" y="77"/>
                  <a:pt x="24" y="77"/>
                </a:cubicBezTo>
                <a:cubicBezTo>
                  <a:pt x="23" y="77"/>
                  <a:pt x="23" y="77"/>
                  <a:pt x="23" y="77"/>
                </a:cubicBezTo>
                <a:cubicBezTo>
                  <a:pt x="23" y="78"/>
                  <a:pt x="23" y="78"/>
                  <a:pt x="23" y="79"/>
                </a:cubicBezTo>
                <a:cubicBezTo>
                  <a:pt x="23" y="80"/>
                  <a:pt x="23" y="80"/>
                  <a:pt x="23" y="82"/>
                </a:cubicBezTo>
                <a:cubicBezTo>
                  <a:pt x="22" y="83"/>
                  <a:pt x="22" y="85"/>
                  <a:pt x="22" y="86"/>
                </a:cubicBezTo>
                <a:cubicBezTo>
                  <a:pt x="23" y="87"/>
                  <a:pt x="23" y="87"/>
                  <a:pt x="23" y="87"/>
                </a:cubicBezTo>
                <a:cubicBezTo>
                  <a:pt x="13" y="91"/>
                  <a:pt x="13" y="91"/>
                  <a:pt x="13" y="91"/>
                </a:cubicBezTo>
                <a:cubicBezTo>
                  <a:pt x="12" y="92"/>
                  <a:pt x="9" y="94"/>
                  <a:pt x="6" y="96"/>
                </a:cubicBezTo>
                <a:cubicBezTo>
                  <a:pt x="5" y="96"/>
                  <a:pt x="3" y="98"/>
                  <a:pt x="2" y="99"/>
                </a:cubicBezTo>
                <a:cubicBezTo>
                  <a:pt x="0" y="100"/>
                  <a:pt x="0" y="100"/>
                  <a:pt x="0" y="100"/>
                </a:cubicBezTo>
                <a:cubicBezTo>
                  <a:pt x="33" y="100"/>
                  <a:pt x="33" y="100"/>
                  <a:pt x="33" y="100"/>
                </a:cubicBezTo>
                <a:cubicBezTo>
                  <a:pt x="33" y="100"/>
                  <a:pt x="33" y="100"/>
                  <a:pt x="33" y="100"/>
                </a:cubicBezTo>
                <a:cubicBezTo>
                  <a:pt x="33" y="100"/>
                  <a:pt x="33" y="100"/>
                  <a:pt x="33" y="100"/>
                </a:cubicBezTo>
                <a:cubicBezTo>
                  <a:pt x="256" y="100"/>
                  <a:pt x="256" y="100"/>
                  <a:pt x="256" y="100"/>
                </a:cubicBezTo>
                <a:cubicBezTo>
                  <a:pt x="256" y="100"/>
                  <a:pt x="256" y="100"/>
                  <a:pt x="256" y="100"/>
                </a:cubicBezTo>
                <a:cubicBezTo>
                  <a:pt x="256" y="96"/>
                  <a:pt x="256" y="96"/>
                  <a:pt x="256" y="96"/>
                </a:cubicBezTo>
                <a:cubicBezTo>
                  <a:pt x="252" y="92"/>
                  <a:pt x="252" y="92"/>
                  <a:pt x="252" y="92"/>
                </a:cubicBezTo>
                <a:cubicBezTo>
                  <a:pt x="252" y="88"/>
                  <a:pt x="252" y="88"/>
                  <a:pt x="252" y="88"/>
                </a:cubicBezTo>
                <a:cubicBezTo>
                  <a:pt x="252" y="84"/>
                  <a:pt x="252" y="84"/>
                  <a:pt x="252" y="84"/>
                </a:cubicBezTo>
                <a:cubicBezTo>
                  <a:pt x="256" y="77"/>
                  <a:pt x="256" y="77"/>
                  <a:pt x="256" y="77"/>
                </a:cubicBezTo>
                <a:cubicBezTo>
                  <a:pt x="256" y="73"/>
                  <a:pt x="256" y="73"/>
                  <a:pt x="256" y="73"/>
                </a:cubicBezTo>
                <a:cubicBezTo>
                  <a:pt x="252" y="69"/>
                  <a:pt x="252" y="69"/>
                  <a:pt x="252" y="69"/>
                </a:cubicBezTo>
                <a:cubicBezTo>
                  <a:pt x="237" y="61"/>
                  <a:pt x="237" y="61"/>
                  <a:pt x="237" y="61"/>
                </a:cubicBezTo>
                <a:cubicBezTo>
                  <a:pt x="229" y="57"/>
                  <a:pt x="229" y="57"/>
                  <a:pt x="229" y="57"/>
                </a:cubicBezTo>
                <a:cubicBezTo>
                  <a:pt x="217" y="49"/>
                  <a:pt x="217" y="49"/>
                  <a:pt x="217" y="49"/>
                </a:cubicBezTo>
                <a:cubicBezTo>
                  <a:pt x="217" y="47"/>
                  <a:pt x="217" y="47"/>
                  <a:pt x="217" y="47"/>
                </a:cubicBezTo>
                <a:cubicBezTo>
                  <a:pt x="217" y="47"/>
                  <a:pt x="217" y="47"/>
                  <a:pt x="217" y="47"/>
                </a:cubicBezTo>
                <a:lnTo>
                  <a:pt x="217" y="45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Freeform 18"/>
          <p:cNvSpPr>
            <a:spLocks/>
          </p:cNvSpPr>
          <p:nvPr/>
        </p:nvSpPr>
        <p:spPr bwMode="auto">
          <a:xfrm>
            <a:off x="5082882" y="3931387"/>
            <a:ext cx="1486777" cy="1611624"/>
          </a:xfrm>
          <a:custGeom>
            <a:avLst/>
            <a:gdLst>
              <a:gd name="T0" fmla="*/ 492 w 505"/>
              <a:gd name="T1" fmla="*/ 336 h 518"/>
              <a:gd name="T2" fmla="*/ 491 w 505"/>
              <a:gd name="T3" fmla="*/ 335 h 518"/>
              <a:gd name="T4" fmla="*/ 495 w 505"/>
              <a:gd name="T5" fmla="*/ 332 h 518"/>
              <a:gd name="T6" fmla="*/ 498 w 505"/>
              <a:gd name="T7" fmla="*/ 328 h 518"/>
              <a:gd name="T8" fmla="*/ 500 w 505"/>
              <a:gd name="T9" fmla="*/ 323 h 518"/>
              <a:gd name="T10" fmla="*/ 501 w 505"/>
              <a:gd name="T11" fmla="*/ 322 h 518"/>
              <a:gd name="T12" fmla="*/ 502 w 505"/>
              <a:gd name="T13" fmla="*/ 315 h 518"/>
              <a:gd name="T14" fmla="*/ 502 w 505"/>
              <a:gd name="T15" fmla="*/ 309 h 518"/>
              <a:gd name="T16" fmla="*/ 502 w 505"/>
              <a:gd name="T17" fmla="*/ 284 h 518"/>
              <a:gd name="T18" fmla="*/ 498 w 505"/>
              <a:gd name="T19" fmla="*/ 276 h 518"/>
              <a:gd name="T20" fmla="*/ 487 w 505"/>
              <a:gd name="T21" fmla="*/ 266 h 518"/>
              <a:gd name="T22" fmla="*/ 482 w 505"/>
              <a:gd name="T23" fmla="*/ 209 h 518"/>
              <a:gd name="T24" fmla="*/ 473 w 505"/>
              <a:gd name="T25" fmla="*/ 139 h 518"/>
              <a:gd name="T26" fmla="*/ 456 w 505"/>
              <a:gd name="T27" fmla="*/ 139 h 518"/>
              <a:gd name="T28" fmla="*/ 454 w 505"/>
              <a:gd name="T29" fmla="*/ 139 h 518"/>
              <a:gd name="T30" fmla="*/ 444 w 505"/>
              <a:gd name="T31" fmla="*/ 133 h 518"/>
              <a:gd name="T32" fmla="*/ 428 w 505"/>
              <a:gd name="T33" fmla="*/ 129 h 518"/>
              <a:gd name="T34" fmla="*/ 412 w 505"/>
              <a:gd name="T35" fmla="*/ 131 h 518"/>
              <a:gd name="T36" fmla="*/ 407 w 505"/>
              <a:gd name="T37" fmla="*/ 134 h 518"/>
              <a:gd name="T38" fmla="*/ 398 w 505"/>
              <a:gd name="T39" fmla="*/ 137 h 518"/>
              <a:gd name="T40" fmla="*/ 343 w 505"/>
              <a:gd name="T41" fmla="*/ 127 h 518"/>
              <a:gd name="T42" fmla="*/ 333 w 505"/>
              <a:gd name="T43" fmla="*/ 127 h 518"/>
              <a:gd name="T44" fmla="*/ 325 w 505"/>
              <a:gd name="T45" fmla="*/ 120 h 518"/>
              <a:gd name="T46" fmla="*/ 304 w 505"/>
              <a:gd name="T47" fmla="*/ 109 h 518"/>
              <a:gd name="T48" fmla="*/ 293 w 505"/>
              <a:gd name="T49" fmla="*/ 108 h 518"/>
              <a:gd name="T50" fmla="*/ 291 w 505"/>
              <a:gd name="T51" fmla="*/ 109 h 518"/>
              <a:gd name="T52" fmla="*/ 276 w 505"/>
              <a:gd name="T53" fmla="*/ 104 h 518"/>
              <a:gd name="T54" fmla="*/ 253 w 505"/>
              <a:gd name="T55" fmla="*/ 89 h 518"/>
              <a:gd name="T56" fmla="*/ 136 w 505"/>
              <a:gd name="T57" fmla="*/ 256 h 518"/>
              <a:gd name="T58" fmla="*/ 0 w 505"/>
              <a:gd name="T59" fmla="*/ 257 h 518"/>
              <a:gd name="T60" fmla="*/ 22 w 505"/>
              <a:gd name="T61" fmla="*/ 272 h 518"/>
              <a:gd name="T62" fmla="*/ 73 w 505"/>
              <a:gd name="T63" fmla="*/ 342 h 518"/>
              <a:gd name="T64" fmla="*/ 151 w 505"/>
              <a:gd name="T65" fmla="*/ 346 h 518"/>
              <a:gd name="T66" fmla="*/ 198 w 505"/>
              <a:gd name="T67" fmla="*/ 346 h 518"/>
              <a:gd name="T68" fmla="*/ 252 w 505"/>
              <a:gd name="T69" fmla="*/ 420 h 518"/>
              <a:gd name="T70" fmla="*/ 279 w 505"/>
              <a:gd name="T71" fmla="*/ 475 h 518"/>
              <a:gd name="T72" fmla="*/ 315 w 505"/>
              <a:gd name="T73" fmla="*/ 502 h 518"/>
              <a:gd name="T74" fmla="*/ 358 w 505"/>
              <a:gd name="T75" fmla="*/ 518 h 518"/>
              <a:gd name="T76" fmla="*/ 361 w 505"/>
              <a:gd name="T77" fmla="*/ 502 h 518"/>
              <a:gd name="T78" fmla="*/ 358 w 505"/>
              <a:gd name="T79" fmla="*/ 471 h 518"/>
              <a:gd name="T80" fmla="*/ 354 w 505"/>
              <a:gd name="T81" fmla="*/ 459 h 518"/>
              <a:gd name="T82" fmla="*/ 365 w 505"/>
              <a:gd name="T83" fmla="*/ 444 h 518"/>
              <a:gd name="T84" fmla="*/ 373 w 505"/>
              <a:gd name="T85" fmla="*/ 428 h 518"/>
              <a:gd name="T86" fmla="*/ 369 w 505"/>
              <a:gd name="T87" fmla="*/ 424 h 518"/>
              <a:gd name="T88" fmla="*/ 385 w 505"/>
              <a:gd name="T89" fmla="*/ 413 h 518"/>
              <a:gd name="T90" fmla="*/ 397 w 505"/>
              <a:gd name="T91" fmla="*/ 405 h 518"/>
              <a:gd name="T92" fmla="*/ 397 w 505"/>
              <a:gd name="T93" fmla="*/ 397 h 518"/>
              <a:gd name="T94" fmla="*/ 404 w 505"/>
              <a:gd name="T95" fmla="*/ 397 h 518"/>
              <a:gd name="T96" fmla="*/ 412 w 505"/>
              <a:gd name="T97" fmla="*/ 401 h 518"/>
              <a:gd name="T98" fmla="*/ 404 w 505"/>
              <a:gd name="T99" fmla="*/ 409 h 518"/>
              <a:gd name="T100" fmla="*/ 451 w 505"/>
              <a:gd name="T101" fmla="*/ 374 h 518"/>
              <a:gd name="T102" fmla="*/ 455 w 505"/>
              <a:gd name="T103" fmla="*/ 346 h 518"/>
              <a:gd name="T104" fmla="*/ 463 w 505"/>
              <a:gd name="T105" fmla="*/ 358 h 518"/>
              <a:gd name="T106" fmla="*/ 479 w 505"/>
              <a:gd name="T107" fmla="*/ 350 h 518"/>
              <a:gd name="T108" fmla="*/ 483 w 505"/>
              <a:gd name="T109" fmla="*/ 341 h 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505" h="518">
                <a:moveTo>
                  <a:pt x="483" y="341"/>
                </a:moveTo>
                <a:cubicBezTo>
                  <a:pt x="488" y="340"/>
                  <a:pt x="491" y="338"/>
                  <a:pt x="492" y="336"/>
                </a:cubicBezTo>
                <a:cubicBezTo>
                  <a:pt x="492" y="336"/>
                  <a:pt x="492" y="336"/>
                  <a:pt x="492" y="336"/>
                </a:cubicBezTo>
                <a:cubicBezTo>
                  <a:pt x="492" y="336"/>
                  <a:pt x="492" y="336"/>
                  <a:pt x="492" y="336"/>
                </a:cubicBezTo>
                <a:cubicBezTo>
                  <a:pt x="492" y="336"/>
                  <a:pt x="492" y="336"/>
                  <a:pt x="492" y="336"/>
                </a:cubicBezTo>
                <a:cubicBezTo>
                  <a:pt x="491" y="335"/>
                  <a:pt x="491" y="335"/>
                  <a:pt x="491" y="335"/>
                </a:cubicBezTo>
                <a:cubicBezTo>
                  <a:pt x="493" y="334"/>
                  <a:pt x="493" y="334"/>
                  <a:pt x="493" y="334"/>
                </a:cubicBezTo>
                <a:cubicBezTo>
                  <a:pt x="494" y="333"/>
                  <a:pt x="494" y="332"/>
                  <a:pt x="494" y="332"/>
                </a:cubicBezTo>
                <a:cubicBezTo>
                  <a:pt x="495" y="332"/>
                  <a:pt x="495" y="332"/>
                  <a:pt x="495" y="332"/>
                </a:cubicBezTo>
                <a:cubicBezTo>
                  <a:pt x="495" y="332"/>
                  <a:pt x="495" y="332"/>
                  <a:pt x="495" y="332"/>
                </a:cubicBezTo>
                <a:cubicBezTo>
                  <a:pt x="495" y="332"/>
                  <a:pt x="496" y="331"/>
                  <a:pt x="497" y="329"/>
                </a:cubicBezTo>
                <a:cubicBezTo>
                  <a:pt x="497" y="328"/>
                  <a:pt x="498" y="328"/>
                  <a:pt x="498" y="328"/>
                </a:cubicBezTo>
                <a:cubicBezTo>
                  <a:pt x="499" y="327"/>
                  <a:pt x="499" y="327"/>
                  <a:pt x="499" y="327"/>
                </a:cubicBezTo>
                <a:cubicBezTo>
                  <a:pt x="499" y="327"/>
                  <a:pt x="499" y="327"/>
                  <a:pt x="499" y="327"/>
                </a:cubicBezTo>
                <a:cubicBezTo>
                  <a:pt x="500" y="323"/>
                  <a:pt x="500" y="323"/>
                  <a:pt x="500" y="323"/>
                </a:cubicBezTo>
                <a:cubicBezTo>
                  <a:pt x="500" y="323"/>
                  <a:pt x="500" y="323"/>
                  <a:pt x="500" y="323"/>
                </a:cubicBezTo>
                <a:cubicBezTo>
                  <a:pt x="501" y="323"/>
                  <a:pt x="501" y="323"/>
                  <a:pt x="501" y="323"/>
                </a:cubicBezTo>
                <a:cubicBezTo>
                  <a:pt x="501" y="322"/>
                  <a:pt x="501" y="322"/>
                  <a:pt x="501" y="322"/>
                </a:cubicBezTo>
                <a:cubicBezTo>
                  <a:pt x="501" y="322"/>
                  <a:pt x="501" y="322"/>
                  <a:pt x="501" y="322"/>
                </a:cubicBezTo>
                <a:cubicBezTo>
                  <a:pt x="501" y="322"/>
                  <a:pt x="501" y="320"/>
                  <a:pt x="502" y="318"/>
                </a:cubicBezTo>
                <a:cubicBezTo>
                  <a:pt x="502" y="317"/>
                  <a:pt x="502" y="316"/>
                  <a:pt x="502" y="315"/>
                </a:cubicBezTo>
                <a:cubicBezTo>
                  <a:pt x="502" y="314"/>
                  <a:pt x="502" y="314"/>
                  <a:pt x="502" y="314"/>
                </a:cubicBezTo>
                <a:cubicBezTo>
                  <a:pt x="502" y="314"/>
                  <a:pt x="502" y="314"/>
                  <a:pt x="502" y="314"/>
                </a:cubicBezTo>
                <a:cubicBezTo>
                  <a:pt x="502" y="314"/>
                  <a:pt x="502" y="312"/>
                  <a:pt x="502" y="309"/>
                </a:cubicBezTo>
                <a:cubicBezTo>
                  <a:pt x="502" y="298"/>
                  <a:pt x="502" y="298"/>
                  <a:pt x="502" y="298"/>
                </a:cubicBezTo>
                <a:cubicBezTo>
                  <a:pt x="502" y="295"/>
                  <a:pt x="503" y="293"/>
                  <a:pt x="504" y="291"/>
                </a:cubicBezTo>
                <a:cubicBezTo>
                  <a:pt x="505" y="289"/>
                  <a:pt x="505" y="288"/>
                  <a:pt x="502" y="284"/>
                </a:cubicBezTo>
                <a:cubicBezTo>
                  <a:pt x="498" y="277"/>
                  <a:pt x="498" y="277"/>
                  <a:pt x="498" y="277"/>
                </a:cubicBezTo>
                <a:cubicBezTo>
                  <a:pt x="498" y="276"/>
                  <a:pt x="498" y="276"/>
                  <a:pt x="498" y="276"/>
                </a:cubicBezTo>
                <a:cubicBezTo>
                  <a:pt x="498" y="276"/>
                  <a:pt x="498" y="276"/>
                  <a:pt x="498" y="276"/>
                </a:cubicBezTo>
                <a:cubicBezTo>
                  <a:pt x="498" y="275"/>
                  <a:pt x="497" y="274"/>
                  <a:pt x="493" y="271"/>
                </a:cubicBezTo>
                <a:cubicBezTo>
                  <a:pt x="487" y="266"/>
                  <a:pt x="487" y="266"/>
                  <a:pt x="487" y="266"/>
                </a:cubicBezTo>
                <a:cubicBezTo>
                  <a:pt x="487" y="266"/>
                  <a:pt x="487" y="266"/>
                  <a:pt x="487" y="266"/>
                </a:cubicBezTo>
                <a:cubicBezTo>
                  <a:pt x="486" y="265"/>
                  <a:pt x="486" y="263"/>
                  <a:pt x="486" y="260"/>
                </a:cubicBezTo>
                <a:cubicBezTo>
                  <a:pt x="486" y="226"/>
                  <a:pt x="486" y="226"/>
                  <a:pt x="486" y="226"/>
                </a:cubicBezTo>
                <a:cubicBezTo>
                  <a:pt x="482" y="209"/>
                  <a:pt x="482" y="209"/>
                  <a:pt x="482" y="209"/>
                </a:cubicBezTo>
                <a:cubicBezTo>
                  <a:pt x="482" y="173"/>
                  <a:pt x="482" y="173"/>
                  <a:pt x="482" y="173"/>
                </a:cubicBezTo>
                <a:cubicBezTo>
                  <a:pt x="482" y="142"/>
                  <a:pt x="482" y="142"/>
                  <a:pt x="482" y="142"/>
                </a:cubicBezTo>
                <a:cubicBezTo>
                  <a:pt x="473" y="139"/>
                  <a:pt x="473" y="139"/>
                  <a:pt x="473" y="139"/>
                </a:cubicBezTo>
                <a:cubicBezTo>
                  <a:pt x="461" y="139"/>
                  <a:pt x="461" y="139"/>
                  <a:pt x="461" y="139"/>
                </a:cubicBezTo>
                <a:cubicBezTo>
                  <a:pt x="459" y="137"/>
                  <a:pt x="459" y="137"/>
                  <a:pt x="459" y="137"/>
                </a:cubicBezTo>
                <a:cubicBezTo>
                  <a:pt x="456" y="139"/>
                  <a:pt x="456" y="139"/>
                  <a:pt x="456" y="139"/>
                </a:cubicBezTo>
                <a:cubicBezTo>
                  <a:pt x="455" y="139"/>
                  <a:pt x="455" y="139"/>
                  <a:pt x="455" y="139"/>
                </a:cubicBezTo>
                <a:cubicBezTo>
                  <a:pt x="454" y="139"/>
                  <a:pt x="454" y="139"/>
                  <a:pt x="454" y="139"/>
                </a:cubicBezTo>
                <a:cubicBezTo>
                  <a:pt x="454" y="139"/>
                  <a:pt x="454" y="139"/>
                  <a:pt x="454" y="139"/>
                </a:cubicBezTo>
                <a:cubicBezTo>
                  <a:pt x="452" y="138"/>
                  <a:pt x="452" y="136"/>
                  <a:pt x="452" y="135"/>
                </a:cubicBezTo>
                <a:cubicBezTo>
                  <a:pt x="444" y="134"/>
                  <a:pt x="444" y="134"/>
                  <a:pt x="444" y="134"/>
                </a:cubicBezTo>
                <a:cubicBezTo>
                  <a:pt x="444" y="133"/>
                  <a:pt x="444" y="133"/>
                  <a:pt x="444" y="133"/>
                </a:cubicBezTo>
                <a:cubicBezTo>
                  <a:pt x="443" y="132"/>
                  <a:pt x="440" y="128"/>
                  <a:pt x="436" y="126"/>
                </a:cubicBezTo>
                <a:cubicBezTo>
                  <a:pt x="435" y="126"/>
                  <a:pt x="434" y="126"/>
                  <a:pt x="434" y="126"/>
                </a:cubicBezTo>
                <a:cubicBezTo>
                  <a:pt x="431" y="126"/>
                  <a:pt x="428" y="128"/>
                  <a:pt x="428" y="129"/>
                </a:cubicBezTo>
                <a:cubicBezTo>
                  <a:pt x="427" y="130"/>
                  <a:pt x="427" y="130"/>
                  <a:pt x="427" y="130"/>
                </a:cubicBezTo>
                <a:cubicBezTo>
                  <a:pt x="415" y="131"/>
                  <a:pt x="415" y="131"/>
                  <a:pt x="415" y="131"/>
                </a:cubicBezTo>
                <a:cubicBezTo>
                  <a:pt x="412" y="131"/>
                  <a:pt x="412" y="131"/>
                  <a:pt x="412" y="131"/>
                </a:cubicBezTo>
                <a:cubicBezTo>
                  <a:pt x="411" y="131"/>
                  <a:pt x="409" y="132"/>
                  <a:pt x="408" y="133"/>
                </a:cubicBezTo>
                <a:cubicBezTo>
                  <a:pt x="408" y="133"/>
                  <a:pt x="408" y="133"/>
                  <a:pt x="408" y="133"/>
                </a:cubicBezTo>
                <a:cubicBezTo>
                  <a:pt x="407" y="134"/>
                  <a:pt x="407" y="134"/>
                  <a:pt x="407" y="134"/>
                </a:cubicBezTo>
                <a:cubicBezTo>
                  <a:pt x="407" y="134"/>
                  <a:pt x="404" y="135"/>
                  <a:pt x="402" y="137"/>
                </a:cubicBezTo>
                <a:cubicBezTo>
                  <a:pt x="402" y="138"/>
                  <a:pt x="401" y="139"/>
                  <a:pt x="400" y="139"/>
                </a:cubicBezTo>
                <a:cubicBezTo>
                  <a:pt x="399" y="138"/>
                  <a:pt x="398" y="138"/>
                  <a:pt x="398" y="137"/>
                </a:cubicBezTo>
                <a:cubicBezTo>
                  <a:pt x="382" y="137"/>
                  <a:pt x="382" y="137"/>
                  <a:pt x="382" y="137"/>
                </a:cubicBezTo>
                <a:cubicBezTo>
                  <a:pt x="382" y="127"/>
                  <a:pt x="382" y="127"/>
                  <a:pt x="382" y="127"/>
                </a:cubicBezTo>
                <a:cubicBezTo>
                  <a:pt x="343" y="127"/>
                  <a:pt x="343" y="127"/>
                  <a:pt x="343" y="127"/>
                </a:cubicBezTo>
                <a:cubicBezTo>
                  <a:pt x="343" y="123"/>
                  <a:pt x="343" y="123"/>
                  <a:pt x="343" y="123"/>
                </a:cubicBezTo>
                <a:cubicBezTo>
                  <a:pt x="338" y="121"/>
                  <a:pt x="338" y="121"/>
                  <a:pt x="338" y="121"/>
                </a:cubicBezTo>
                <a:cubicBezTo>
                  <a:pt x="333" y="127"/>
                  <a:pt x="333" y="127"/>
                  <a:pt x="333" y="127"/>
                </a:cubicBezTo>
                <a:cubicBezTo>
                  <a:pt x="329" y="127"/>
                  <a:pt x="329" y="127"/>
                  <a:pt x="329" y="127"/>
                </a:cubicBezTo>
                <a:cubicBezTo>
                  <a:pt x="325" y="123"/>
                  <a:pt x="325" y="123"/>
                  <a:pt x="325" y="123"/>
                </a:cubicBezTo>
                <a:cubicBezTo>
                  <a:pt x="325" y="120"/>
                  <a:pt x="325" y="120"/>
                  <a:pt x="325" y="120"/>
                </a:cubicBezTo>
                <a:cubicBezTo>
                  <a:pt x="321" y="115"/>
                  <a:pt x="321" y="115"/>
                  <a:pt x="321" y="115"/>
                </a:cubicBezTo>
                <a:cubicBezTo>
                  <a:pt x="314" y="110"/>
                  <a:pt x="314" y="110"/>
                  <a:pt x="314" y="110"/>
                </a:cubicBezTo>
                <a:cubicBezTo>
                  <a:pt x="304" y="109"/>
                  <a:pt x="304" y="109"/>
                  <a:pt x="304" y="109"/>
                </a:cubicBezTo>
                <a:cubicBezTo>
                  <a:pt x="303" y="109"/>
                  <a:pt x="301" y="110"/>
                  <a:pt x="299" y="110"/>
                </a:cubicBezTo>
                <a:cubicBezTo>
                  <a:pt x="298" y="110"/>
                  <a:pt x="297" y="110"/>
                  <a:pt x="295" y="109"/>
                </a:cubicBezTo>
                <a:cubicBezTo>
                  <a:pt x="294" y="109"/>
                  <a:pt x="293" y="108"/>
                  <a:pt x="293" y="108"/>
                </a:cubicBezTo>
                <a:cubicBezTo>
                  <a:pt x="292" y="108"/>
                  <a:pt x="292" y="108"/>
                  <a:pt x="292" y="109"/>
                </a:cubicBezTo>
                <a:cubicBezTo>
                  <a:pt x="292" y="109"/>
                  <a:pt x="292" y="109"/>
                  <a:pt x="292" y="109"/>
                </a:cubicBezTo>
                <a:cubicBezTo>
                  <a:pt x="291" y="109"/>
                  <a:pt x="291" y="109"/>
                  <a:pt x="291" y="109"/>
                </a:cubicBezTo>
                <a:cubicBezTo>
                  <a:pt x="283" y="109"/>
                  <a:pt x="283" y="109"/>
                  <a:pt x="283" y="109"/>
                </a:cubicBezTo>
                <a:cubicBezTo>
                  <a:pt x="280" y="109"/>
                  <a:pt x="277" y="105"/>
                  <a:pt x="276" y="104"/>
                </a:cubicBezTo>
                <a:cubicBezTo>
                  <a:pt x="276" y="104"/>
                  <a:pt x="276" y="104"/>
                  <a:pt x="276" y="104"/>
                </a:cubicBezTo>
                <a:cubicBezTo>
                  <a:pt x="276" y="97"/>
                  <a:pt x="276" y="97"/>
                  <a:pt x="276" y="97"/>
                </a:cubicBezTo>
                <a:cubicBezTo>
                  <a:pt x="257" y="97"/>
                  <a:pt x="257" y="97"/>
                  <a:pt x="257" y="97"/>
                </a:cubicBezTo>
                <a:cubicBezTo>
                  <a:pt x="253" y="89"/>
                  <a:pt x="253" y="89"/>
                  <a:pt x="253" y="89"/>
                </a:cubicBezTo>
                <a:cubicBezTo>
                  <a:pt x="253" y="0"/>
                  <a:pt x="253" y="0"/>
                  <a:pt x="253" y="0"/>
                </a:cubicBezTo>
                <a:cubicBezTo>
                  <a:pt x="136" y="0"/>
                  <a:pt x="136" y="0"/>
                  <a:pt x="136" y="0"/>
                </a:cubicBezTo>
                <a:cubicBezTo>
                  <a:pt x="136" y="256"/>
                  <a:pt x="136" y="256"/>
                  <a:pt x="136" y="256"/>
                </a:cubicBezTo>
                <a:cubicBezTo>
                  <a:pt x="1" y="256"/>
                  <a:pt x="1" y="256"/>
                  <a:pt x="1" y="256"/>
                </a:cubicBezTo>
                <a:cubicBezTo>
                  <a:pt x="0" y="256"/>
                  <a:pt x="0" y="256"/>
                  <a:pt x="0" y="256"/>
                </a:cubicBezTo>
                <a:cubicBezTo>
                  <a:pt x="0" y="257"/>
                  <a:pt x="0" y="257"/>
                  <a:pt x="0" y="257"/>
                </a:cubicBezTo>
                <a:cubicBezTo>
                  <a:pt x="10" y="260"/>
                  <a:pt x="10" y="260"/>
                  <a:pt x="10" y="260"/>
                </a:cubicBezTo>
                <a:cubicBezTo>
                  <a:pt x="14" y="268"/>
                  <a:pt x="14" y="268"/>
                  <a:pt x="14" y="268"/>
                </a:cubicBezTo>
                <a:cubicBezTo>
                  <a:pt x="22" y="272"/>
                  <a:pt x="22" y="272"/>
                  <a:pt x="22" y="272"/>
                </a:cubicBezTo>
                <a:cubicBezTo>
                  <a:pt x="30" y="284"/>
                  <a:pt x="30" y="284"/>
                  <a:pt x="30" y="284"/>
                </a:cubicBezTo>
                <a:cubicBezTo>
                  <a:pt x="61" y="307"/>
                  <a:pt x="61" y="307"/>
                  <a:pt x="61" y="307"/>
                </a:cubicBezTo>
                <a:cubicBezTo>
                  <a:pt x="73" y="342"/>
                  <a:pt x="73" y="342"/>
                  <a:pt x="73" y="342"/>
                </a:cubicBezTo>
                <a:cubicBezTo>
                  <a:pt x="112" y="381"/>
                  <a:pt x="112" y="381"/>
                  <a:pt x="112" y="381"/>
                </a:cubicBezTo>
                <a:cubicBezTo>
                  <a:pt x="131" y="381"/>
                  <a:pt x="131" y="381"/>
                  <a:pt x="131" y="381"/>
                </a:cubicBezTo>
                <a:cubicBezTo>
                  <a:pt x="151" y="346"/>
                  <a:pt x="151" y="346"/>
                  <a:pt x="151" y="346"/>
                </a:cubicBezTo>
                <a:cubicBezTo>
                  <a:pt x="155" y="346"/>
                  <a:pt x="155" y="346"/>
                  <a:pt x="155" y="346"/>
                </a:cubicBezTo>
                <a:cubicBezTo>
                  <a:pt x="162" y="346"/>
                  <a:pt x="162" y="346"/>
                  <a:pt x="162" y="346"/>
                </a:cubicBezTo>
                <a:cubicBezTo>
                  <a:pt x="198" y="346"/>
                  <a:pt x="198" y="346"/>
                  <a:pt x="198" y="346"/>
                </a:cubicBezTo>
                <a:cubicBezTo>
                  <a:pt x="225" y="378"/>
                  <a:pt x="225" y="378"/>
                  <a:pt x="225" y="378"/>
                </a:cubicBezTo>
                <a:cubicBezTo>
                  <a:pt x="240" y="409"/>
                  <a:pt x="240" y="409"/>
                  <a:pt x="240" y="409"/>
                </a:cubicBezTo>
                <a:cubicBezTo>
                  <a:pt x="252" y="420"/>
                  <a:pt x="252" y="420"/>
                  <a:pt x="252" y="420"/>
                </a:cubicBezTo>
                <a:cubicBezTo>
                  <a:pt x="256" y="436"/>
                  <a:pt x="256" y="436"/>
                  <a:pt x="256" y="436"/>
                </a:cubicBezTo>
                <a:cubicBezTo>
                  <a:pt x="268" y="444"/>
                  <a:pt x="268" y="444"/>
                  <a:pt x="268" y="444"/>
                </a:cubicBezTo>
                <a:cubicBezTo>
                  <a:pt x="279" y="475"/>
                  <a:pt x="279" y="475"/>
                  <a:pt x="279" y="475"/>
                </a:cubicBezTo>
                <a:cubicBezTo>
                  <a:pt x="291" y="495"/>
                  <a:pt x="291" y="495"/>
                  <a:pt x="291" y="495"/>
                </a:cubicBezTo>
                <a:cubicBezTo>
                  <a:pt x="303" y="502"/>
                  <a:pt x="303" y="502"/>
                  <a:pt x="303" y="502"/>
                </a:cubicBezTo>
                <a:cubicBezTo>
                  <a:pt x="315" y="502"/>
                  <a:pt x="315" y="502"/>
                  <a:pt x="315" y="502"/>
                </a:cubicBezTo>
                <a:cubicBezTo>
                  <a:pt x="322" y="510"/>
                  <a:pt x="322" y="510"/>
                  <a:pt x="322" y="510"/>
                </a:cubicBezTo>
                <a:cubicBezTo>
                  <a:pt x="342" y="510"/>
                  <a:pt x="342" y="510"/>
                  <a:pt x="342" y="510"/>
                </a:cubicBezTo>
                <a:cubicBezTo>
                  <a:pt x="358" y="518"/>
                  <a:pt x="358" y="518"/>
                  <a:pt x="358" y="518"/>
                </a:cubicBezTo>
                <a:cubicBezTo>
                  <a:pt x="369" y="518"/>
                  <a:pt x="369" y="518"/>
                  <a:pt x="369" y="518"/>
                </a:cubicBezTo>
                <a:cubicBezTo>
                  <a:pt x="365" y="514"/>
                  <a:pt x="365" y="514"/>
                  <a:pt x="365" y="514"/>
                </a:cubicBezTo>
                <a:cubicBezTo>
                  <a:pt x="361" y="502"/>
                  <a:pt x="361" y="502"/>
                  <a:pt x="361" y="502"/>
                </a:cubicBezTo>
                <a:cubicBezTo>
                  <a:pt x="361" y="499"/>
                  <a:pt x="361" y="499"/>
                  <a:pt x="361" y="499"/>
                </a:cubicBezTo>
                <a:cubicBezTo>
                  <a:pt x="354" y="475"/>
                  <a:pt x="354" y="475"/>
                  <a:pt x="354" y="475"/>
                </a:cubicBezTo>
                <a:cubicBezTo>
                  <a:pt x="358" y="471"/>
                  <a:pt x="358" y="471"/>
                  <a:pt x="358" y="471"/>
                </a:cubicBezTo>
                <a:cubicBezTo>
                  <a:pt x="358" y="463"/>
                  <a:pt x="358" y="463"/>
                  <a:pt x="358" y="463"/>
                </a:cubicBezTo>
                <a:cubicBezTo>
                  <a:pt x="354" y="463"/>
                  <a:pt x="354" y="463"/>
                  <a:pt x="354" y="463"/>
                </a:cubicBezTo>
                <a:cubicBezTo>
                  <a:pt x="354" y="459"/>
                  <a:pt x="354" y="459"/>
                  <a:pt x="354" y="459"/>
                </a:cubicBezTo>
                <a:cubicBezTo>
                  <a:pt x="358" y="459"/>
                  <a:pt x="358" y="459"/>
                  <a:pt x="358" y="459"/>
                </a:cubicBezTo>
                <a:cubicBezTo>
                  <a:pt x="361" y="459"/>
                  <a:pt x="361" y="459"/>
                  <a:pt x="361" y="459"/>
                </a:cubicBezTo>
                <a:cubicBezTo>
                  <a:pt x="365" y="444"/>
                  <a:pt x="365" y="444"/>
                  <a:pt x="365" y="444"/>
                </a:cubicBezTo>
                <a:cubicBezTo>
                  <a:pt x="361" y="436"/>
                  <a:pt x="361" y="436"/>
                  <a:pt x="361" y="436"/>
                </a:cubicBezTo>
                <a:cubicBezTo>
                  <a:pt x="369" y="436"/>
                  <a:pt x="369" y="436"/>
                  <a:pt x="369" y="436"/>
                </a:cubicBezTo>
                <a:cubicBezTo>
                  <a:pt x="373" y="428"/>
                  <a:pt x="373" y="428"/>
                  <a:pt x="373" y="428"/>
                </a:cubicBezTo>
                <a:cubicBezTo>
                  <a:pt x="373" y="424"/>
                  <a:pt x="373" y="424"/>
                  <a:pt x="373" y="424"/>
                </a:cubicBezTo>
                <a:cubicBezTo>
                  <a:pt x="369" y="428"/>
                  <a:pt x="369" y="428"/>
                  <a:pt x="369" y="428"/>
                </a:cubicBezTo>
                <a:cubicBezTo>
                  <a:pt x="369" y="424"/>
                  <a:pt x="369" y="424"/>
                  <a:pt x="369" y="424"/>
                </a:cubicBezTo>
                <a:cubicBezTo>
                  <a:pt x="377" y="420"/>
                  <a:pt x="377" y="420"/>
                  <a:pt x="377" y="420"/>
                </a:cubicBezTo>
                <a:cubicBezTo>
                  <a:pt x="385" y="417"/>
                  <a:pt x="385" y="417"/>
                  <a:pt x="385" y="417"/>
                </a:cubicBezTo>
                <a:cubicBezTo>
                  <a:pt x="385" y="413"/>
                  <a:pt x="385" y="413"/>
                  <a:pt x="385" y="413"/>
                </a:cubicBezTo>
                <a:cubicBezTo>
                  <a:pt x="393" y="413"/>
                  <a:pt x="393" y="413"/>
                  <a:pt x="393" y="413"/>
                </a:cubicBezTo>
                <a:cubicBezTo>
                  <a:pt x="397" y="409"/>
                  <a:pt x="397" y="409"/>
                  <a:pt x="397" y="409"/>
                </a:cubicBezTo>
                <a:cubicBezTo>
                  <a:pt x="397" y="405"/>
                  <a:pt x="397" y="405"/>
                  <a:pt x="397" y="405"/>
                </a:cubicBezTo>
                <a:cubicBezTo>
                  <a:pt x="393" y="401"/>
                  <a:pt x="393" y="401"/>
                  <a:pt x="393" y="401"/>
                </a:cubicBezTo>
                <a:cubicBezTo>
                  <a:pt x="393" y="397"/>
                  <a:pt x="393" y="397"/>
                  <a:pt x="393" y="397"/>
                </a:cubicBezTo>
                <a:cubicBezTo>
                  <a:pt x="397" y="397"/>
                  <a:pt x="397" y="397"/>
                  <a:pt x="397" y="397"/>
                </a:cubicBezTo>
                <a:cubicBezTo>
                  <a:pt x="400" y="401"/>
                  <a:pt x="400" y="401"/>
                  <a:pt x="400" y="401"/>
                </a:cubicBezTo>
                <a:cubicBezTo>
                  <a:pt x="400" y="397"/>
                  <a:pt x="400" y="397"/>
                  <a:pt x="400" y="397"/>
                </a:cubicBezTo>
                <a:cubicBezTo>
                  <a:pt x="404" y="397"/>
                  <a:pt x="404" y="397"/>
                  <a:pt x="404" y="397"/>
                </a:cubicBezTo>
                <a:cubicBezTo>
                  <a:pt x="408" y="397"/>
                  <a:pt x="408" y="397"/>
                  <a:pt x="408" y="397"/>
                </a:cubicBezTo>
                <a:cubicBezTo>
                  <a:pt x="408" y="393"/>
                  <a:pt x="408" y="393"/>
                  <a:pt x="408" y="393"/>
                </a:cubicBezTo>
                <a:cubicBezTo>
                  <a:pt x="412" y="401"/>
                  <a:pt x="412" y="401"/>
                  <a:pt x="412" y="401"/>
                </a:cubicBezTo>
                <a:cubicBezTo>
                  <a:pt x="424" y="397"/>
                  <a:pt x="424" y="397"/>
                  <a:pt x="424" y="397"/>
                </a:cubicBezTo>
                <a:cubicBezTo>
                  <a:pt x="408" y="405"/>
                  <a:pt x="408" y="405"/>
                  <a:pt x="408" y="405"/>
                </a:cubicBezTo>
                <a:cubicBezTo>
                  <a:pt x="404" y="409"/>
                  <a:pt x="404" y="409"/>
                  <a:pt x="404" y="409"/>
                </a:cubicBezTo>
                <a:cubicBezTo>
                  <a:pt x="408" y="409"/>
                  <a:pt x="408" y="409"/>
                  <a:pt x="408" y="409"/>
                </a:cubicBezTo>
                <a:cubicBezTo>
                  <a:pt x="443" y="385"/>
                  <a:pt x="443" y="385"/>
                  <a:pt x="443" y="385"/>
                </a:cubicBezTo>
                <a:cubicBezTo>
                  <a:pt x="451" y="374"/>
                  <a:pt x="451" y="374"/>
                  <a:pt x="451" y="374"/>
                </a:cubicBezTo>
                <a:cubicBezTo>
                  <a:pt x="451" y="350"/>
                  <a:pt x="451" y="350"/>
                  <a:pt x="451" y="350"/>
                </a:cubicBezTo>
                <a:cubicBezTo>
                  <a:pt x="451" y="346"/>
                  <a:pt x="451" y="346"/>
                  <a:pt x="451" y="346"/>
                </a:cubicBezTo>
                <a:cubicBezTo>
                  <a:pt x="455" y="346"/>
                  <a:pt x="455" y="346"/>
                  <a:pt x="455" y="346"/>
                </a:cubicBezTo>
                <a:cubicBezTo>
                  <a:pt x="455" y="354"/>
                  <a:pt x="455" y="354"/>
                  <a:pt x="455" y="354"/>
                </a:cubicBezTo>
                <a:cubicBezTo>
                  <a:pt x="463" y="354"/>
                  <a:pt x="463" y="354"/>
                  <a:pt x="463" y="354"/>
                </a:cubicBezTo>
                <a:cubicBezTo>
                  <a:pt x="463" y="358"/>
                  <a:pt x="463" y="358"/>
                  <a:pt x="463" y="358"/>
                </a:cubicBezTo>
                <a:cubicBezTo>
                  <a:pt x="455" y="358"/>
                  <a:pt x="455" y="358"/>
                  <a:pt x="455" y="358"/>
                </a:cubicBezTo>
                <a:cubicBezTo>
                  <a:pt x="459" y="362"/>
                  <a:pt x="459" y="362"/>
                  <a:pt x="459" y="362"/>
                </a:cubicBezTo>
                <a:cubicBezTo>
                  <a:pt x="479" y="350"/>
                  <a:pt x="479" y="350"/>
                  <a:pt x="479" y="350"/>
                </a:cubicBezTo>
                <a:cubicBezTo>
                  <a:pt x="482" y="350"/>
                  <a:pt x="482" y="350"/>
                  <a:pt x="482" y="350"/>
                </a:cubicBezTo>
                <a:cubicBezTo>
                  <a:pt x="482" y="341"/>
                  <a:pt x="482" y="341"/>
                  <a:pt x="482" y="341"/>
                </a:cubicBezTo>
                <a:lnTo>
                  <a:pt x="483" y="341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Freeform 19"/>
          <p:cNvSpPr>
            <a:spLocks/>
          </p:cNvSpPr>
          <p:nvPr/>
        </p:nvSpPr>
        <p:spPr bwMode="auto">
          <a:xfrm>
            <a:off x="6501944" y="4469115"/>
            <a:ext cx="565269" cy="648069"/>
          </a:xfrm>
          <a:custGeom>
            <a:avLst/>
            <a:gdLst>
              <a:gd name="T0" fmla="*/ 145 w 192"/>
              <a:gd name="T1" fmla="*/ 144 h 208"/>
              <a:gd name="T2" fmla="*/ 150 w 192"/>
              <a:gd name="T3" fmla="*/ 133 h 208"/>
              <a:gd name="T4" fmla="*/ 148 w 192"/>
              <a:gd name="T5" fmla="*/ 120 h 208"/>
              <a:gd name="T6" fmla="*/ 144 w 192"/>
              <a:gd name="T7" fmla="*/ 117 h 208"/>
              <a:gd name="T8" fmla="*/ 149 w 192"/>
              <a:gd name="T9" fmla="*/ 103 h 208"/>
              <a:gd name="T10" fmla="*/ 148 w 192"/>
              <a:gd name="T11" fmla="*/ 95 h 208"/>
              <a:gd name="T12" fmla="*/ 89 w 192"/>
              <a:gd name="T13" fmla="*/ 71 h 208"/>
              <a:gd name="T14" fmla="*/ 103 w 192"/>
              <a:gd name="T15" fmla="*/ 0 h 208"/>
              <a:gd name="T16" fmla="*/ 103 w 192"/>
              <a:gd name="T17" fmla="*/ 0 h 208"/>
              <a:gd name="T18" fmla="*/ 0 w 192"/>
              <a:gd name="T19" fmla="*/ 36 h 208"/>
              <a:gd name="T20" fmla="*/ 4 w 192"/>
              <a:gd name="T21" fmla="*/ 87 h 208"/>
              <a:gd name="T22" fmla="*/ 5 w 192"/>
              <a:gd name="T23" fmla="*/ 93 h 208"/>
              <a:gd name="T24" fmla="*/ 16 w 192"/>
              <a:gd name="T25" fmla="*/ 103 h 208"/>
              <a:gd name="T26" fmla="*/ 16 w 192"/>
              <a:gd name="T27" fmla="*/ 104 h 208"/>
              <a:gd name="T28" fmla="*/ 22 w 192"/>
              <a:gd name="T29" fmla="*/ 118 h 208"/>
              <a:gd name="T30" fmla="*/ 20 w 192"/>
              <a:gd name="T31" fmla="*/ 136 h 208"/>
              <a:gd name="T32" fmla="*/ 20 w 192"/>
              <a:gd name="T33" fmla="*/ 141 h 208"/>
              <a:gd name="T34" fmla="*/ 20 w 192"/>
              <a:gd name="T35" fmla="*/ 145 h 208"/>
              <a:gd name="T36" fmla="*/ 19 w 192"/>
              <a:gd name="T37" fmla="*/ 150 h 208"/>
              <a:gd name="T38" fmla="*/ 18 w 192"/>
              <a:gd name="T39" fmla="*/ 150 h 208"/>
              <a:gd name="T40" fmla="*/ 17 w 192"/>
              <a:gd name="T41" fmla="*/ 154 h 208"/>
              <a:gd name="T42" fmla="*/ 16 w 192"/>
              <a:gd name="T43" fmla="*/ 155 h 208"/>
              <a:gd name="T44" fmla="*/ 13 w 192"/>
              <a:gd name="T45" fmla="*/ 159 h 208"/>
              <a:gd name="T46" fmla="*/ 12 w 192"/>
              <a:gd name="T47" fmla="*/ 159 h 208"/>
              <a:gd name="T48" fmla="*/ 9 w 192"/>
              <a:gd name="T49" fmla="*/ 162 h 208"/>
              <a:gd name="T50" fmla="*/ 10 w 192"/>
              <a:gd name="T51" fmla="*/ 163 h 208"/>
              <a:gd name="T52" fmla="*/ 10 w 192"/>
              <a:gd name="T53" fmla="*/ 163 h 208"/>
              <a:gd name="T54" fmla="*/ 0 w 192"/>
              <a:gd name="T55" fmla="*/ 168 h 208"/>
              <a:gd name="T56" fmla="*/ 32 w 192"/>
              <a:gd name="T57" fmla="*/ 173 h 208"/>
              <a:gd name="T58" fmla="*/ 75 w 192"/>
              <a:gd name="T59" fmla="*/ 181 h 208"/>
              <a:gd name="T60" fmla="*/ 79 w 192"/>
              <a:gd name="T61" fmla="*/ 173 h 208"/>
              <a:gd name="T62" fmla="*/ 98 w 192"/>
              <a:gd name="T63" fmla="*/ 181 h 208"/>
              <a:gd name="T64" fmla="*/ 106 w 192"/>
              <a:gd name="T65" fmla="*/ 185 h 208"/>
              <a:gd name="T66" fmla="*/ 121 w 192"/>
              <a:gd name="T67" fmla="*/ 197 h 208"/>
              <a:gd name="T68" fmla="*/ 129 w 192"/>
              <a:gd name="T69" fmla="*/ 201 h 208"/>
              <a:gd name="T70" fmla="*/ 141 w 192"/>
              <a:gd name="T71" fmla="*/ 201 h 208"/>
              <a:gd name="T72" fmla="*/ 153 w 192"/>
              <a:gd name="T73" fmla="*/ 201 h 208"/>
              <a:gd name="T74" fmla="*/ 160 w 192"/>
              <a:gd name="T75" fmla="*/ 189 h 208"/>
              <a:gd name="T76" fmla="*/ 168 w 192"/>
              <a:gd name="T77" fmla="*/ 193 h 208"/>
              <a:gd name="T78" fmla="*/ 184 w 192"/>
              <a:gd name="T79" fmla="*/ 208 h 208"/>
              <a:gd name="T80" fmla="*/ 192 w 192"/>
              <a:gd name="T81" fmla="*/ 201 h 208"/>
              <a:gd name="T82" fmla="*/ 180 w 192"/>
              <a:gd name="T83" fmla="*/ 189 h 208"/>
              <a:gd name="T84" fmla="*/ 172 w 192"/>
              <a:gd name="T85" fmla="*/ 181 h 208"/>
              <a:gd name="T86" fmla="*/ 184 w 192"/>
              <a:gd name="T87" fmla="*/ 169 h 208"/>
              <a:gd name="T88" fmla="*/ 184 w 192"/>
              <a:gd name="T89" fmla="*/ 158 h 208"/>
              <a:gd name="T90" fmla="*/ 172 w 192"/>
              <a:gd name="T91" fmla="*/ 165 h 208"/>
              <a:gd name="T92" fmla="*/ 168 w 192"/>
              <a:gd name="T93" fmla="*/ 158 h 208"/>
              <a:gd name="T94" fmla="*/ 160 w 192"/>
              <a:gd name="T95" fmla="*/ 158 h 208"/>
              <a:gd name="T96" fmla="*/ 149 w 192"/>
              <a:gd name="T97" fmla="*/ 162 h 208"/>
              <a:gd name="T98" fmla="*/ 145 w 192"/>
              <a:gd name="T99" fmla="*/ 150 h 208"/>
              <a:gd name="T100" fmla="*/ 146 w 192"/>
              <a:gd name="T101" fmla="*/ 149 h 2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92" h="208">
                <a:moveTo>
                  <a:pt x="145" y="149"/>
                </a:moveTo>
                <a:cubicBezTo>
                  <a:pt x="145" y="144"/>
                  <a:pt x="145" y="144"/>
                  <a:pt x="145" y="144"/>
                </a:cubicBezTo>
                <a:cubicBezTo>
                  <a:pt x="147" y="144"/>
                  <a:pt x="150" y="143"/>
                  <a:pt x="150" y="141"/>
                </a:cubicBezTo>
                <a:cubicBezTo>
                  <a:pt x="150" y="133"/>
                  <a:pt x="150" y="133"/>
                  <a:pt x="150" y="133"/>
                </a:cubicBezTo>
                <a:cubicBezTo>
                  <a:pt x="152" y="120"/>
                  <a:pt x="152" y="120"/>
                  <a:pt x="152" y="120"/>
                </a:cubicBezTo>
                <a:cubicBezTo>
                  <a:pt x="148" y="120"/>
                  <a:pt x="148" y="120"/>
                  <a:pt x="148" y="120"/>
                </a:cubicBezTo>
                <a:cubicBezTo>
                  <a:pt x="148" y="117"/>
                  <a:pt x="148" y="117"/>
                  <a:pt x="148" y="117"/>
                </a:cubicBezTo>
                <a:cubicBezTo>
                  <a:pt x="144" y="117"/>
                  <a:pt x="144" y="117"/>
                  <a:pt x="144" y="117"/>
                </a:cubicBezTo>
                <a:cubicBezTo>
                  <a:pt x="144" y="105"/>
                  <a:pt x="144" y="105"/>
                  <a:pt x="144" y="105"/>
                </a:cubicBezTo>
                <a:cubicBezTo>
                  <a:pt x="145" y="105"/>
                  <a:pt x="148" y="105"/>
                  <a:pt x="149" y="103"/>
                </a:cubicBezTo>
                <a:cubicBezTo>
                  <a:pt x="150" y="102"/>
                  <a:pt x="150" y="101"/>
                  <a:pt x="149" y="100"/>
                </a:cubicBezTo>
                <a:cubicBezTo>
                  <a:pt x="148" y="95"/>
                  <a:pt x="148" y="95"/>
                  <a:pt x="148" y="95"/>
                </a:cubicBezTo>
                <a:cubicBezTo>
                  <a:pt x="89" y="95"/>
                  <a:pt x="89" y="95"/>
                  <a:pt x="89" y="95"/>
                </a:cubicBezTo>
                <a:cubicBezTo>
                  <a:pt x="89" y="71"/>
                  <a:pt x="89" y="71"/>
                  <a:pt x="89" y="71"/>
                </a:cubicBezTo>
                <a:cubicBezTo>
                  <a:pt x="103" y="48"/>
                  <a:pt x="103" y="48"/>
                  <a:pt x="103" y="48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103" y="0"/>
                  <a:pt x="103" y="0"/>
                  <a:pt x="103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6"/>
                  <a:pt x="0" y="36"/>
                  <a:pt x="0" y="36"/>
                </a:cubicBezTo>
                <a:cubicBezTo>
                  <a:pt x="4" y="53"/>
                  <a:pt x="4" y="53"/>
                  <a:pt x="4" y="53"/>
                </a:cubicBezTo>
                <a:cubicBezTo>
                  <a:pt x="4" y="87"/>
                  <a:pt x="4" y="87"/>
                  <a:pt x="4" y="87"/>
                </a:cubicBezTo>
                <a:cubicBezTo>
                  <a:pt x="4" y="90"/>
                  <a:pt x="4" y="92"/>
                  <a:pt x="5" y="93"/>
                </a:cubicBezTo>
                <a:cubicBezTo>
                  <a:pt x="5" y="93"/>
                  <a:pt x="5" y="93"/>
                  <a:pt x="5" y="93"/>
                </a:cubicBezTo>
                <a:cubicBezTo>
                  <a:pt x="11" y="98"/>
                  <a:pt x="11" y="98"/>
                  <a:pt x="11" y="98"/>
                </a:cubicBezTo>
                <a:cubicBezTo>
                  <a:pt x="15" y="101"/>
                  <a:pt x="16" y="102"/>
                  <a:pt x="16" y="103"/>
                </a:cubicBezTo>
                <a:cubicBezTo>
                  <a:pt x="16" y="103"/>
                  <a:pt x="16" y="103"/>
                  <a:pt x="16" y="103"/>
                </a:cubicBezTo>
                <a:cubicBezTo>
                  <a:pt x="16" y="104"/>
                  <a:pt x="16" y="104"/>
                  <a:pt x="16" y="104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23" y="115"/>
                  <a:pt x="23" y="116"/>
                  <a:pt x="22" y="118"/>
                </a:cubicBezTo>
                <a:cubicBezTo>
                  <a:pt x="21" y="120"/>
                  <a:pt x="20" y="122"/>
                  <a:pt x="20" y="125"/>
                </a:cubicBezTo>
                <a:cubicBezTo>
                  <a:pt x="20" y="136"/>
                  <a:pt x="20" y="136"/>
                  <a:pt x="20" y="136"/>
                </a:cubicBezTo>
                <a:cubicBezTo>
                  <a:pt x="20" y="139"/>
                  <a:pt x="20" y="141"/>
                  <a:pt x="20" y="141"/>
                </a:cubicBezTo>
                <a:cubicBezTo>
                  <a:pt x="20" y="141"/>
                  <a:pt x="20" y="141"/>
                  <a:pt x="20" y="141"/>
                </a:cubicBezTo>
                <a:cubicBezTo>
                  <a:pt x="20" y="142"/>
                  <a:pt x="20" y="142"/>
                  <a:pt x="20" y="142"/>
                </a:cubicBezTo>
                <a:cubicBezTo>
                  <a:pt x="20" y="143"/>
                  <a:pt x="20" y="144"/>
                  <a:pt x="20" y="145"/>
                </a:cubicBezTo>
                <a:cubicBezTo>
                  <a:pt x="19" y="147"/>
                  <a:pt x="19" y="149"/>
                  <a:pt x="19" y="149"/>
                </a:cubicBezTo>
                <a:cubicBezTo>
                  <a:pt x="19" y="150"/>
                  <a:pt x="19" y="150"/>
                  <a:pt x="19" y="150"/>
                </a:cubicBezTo>
                <a:cubicBezTo>
                  <a:pt x="19" y="150"/>
                  <a:pt x="19" y="150"/>
                  <a:pt x="19" y="150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8" y="150"/>
                  <a:pt x="18" y="150"/>
                  <a:pt x="18" y="150"/>
                </a:cubicBezTo>
                <a:cubicBezTo>
                  <a:pt x="17" y="154"/>
                  <a:pt x="17" y="154"/>
                  <a:pt x="17" y="154"/>
                </a:cubicBezTo>
                <a:cubicBezTo>
                  <a:pt x="17" y="154"/>
                  <a:pt x="17" y="154"/>
                  <a:pt x="17" y="154"/>
                </a:cubicBezTo>
                <a:cubicBezTo>
                  <a:pt x="16" y="155"/>
                  <a:pt x="16" y="155"/>
                  <a:pt x="16" y="155"/>
                </a:cubicBezTo>
                <a:cubicBezTo>
                  <a:pt x="16" y="155"/>
                  <a:pt x="15" y="155"/>
                  <a:pt x="15" y="156"/>
                </a:cubicBezTo>
                <a:cubicBezTo>
                  <a:pt x="14" y="158"/>
                  <a:pt x="13" y="159"/>
                  <a:pt x="13" y="159"/>
                </a:cubicBezTo>
                <a:cubicBezTo>
                  <a:pt x="13" y="159"/>
                  <a:pt x="13" y="159"/>
                  <a:pt x="13" y="159"/>
                </a:cubicBezTo>
                <a:cubicBezTo>
                  <a:pt x="12" y="159"/>
                  <a:pt x="12" y="159"/>
                  <a:pt x="12" y="159"/>
                </a:cubicBezTo>
                <a:cubicBezTo>
                  <a:pt x="12" y="159"/>
                  <a:pt x="12" y="160"/>
                  <a:pt x="11" y="161"/>
                </a:cubicBezTo>
                <a:cubicBezTo>
                  <a:pt x="9" y="162"/>
                  <a:pt x="9" y="162"/>
                  <a:pt x="9" y="162"/>
                </a:cubicBezTo>
                <a:cubicBezTo>
                  <a:pt x="10" y="163"/>
                  <a:pt x="10" y="163"/>
                  <a:pt x="10" y="163"/>
                </a:cubicBezTo>
                <a:cubicBezTo>
                  <a:pt x="10" y="163"/>
                  <a:pt x="10" y="163"/>
                  <a:pt x="10" y="163"/>
                </a:cubicBezTo>
                <a:cubicBezTo>
                  <a:pt x="10" y="163"/>
                  <a:pt x="10" y="163"/>
                  <a:pt x="10" y="163"/>
                </a:cubicBezTo>
                <a:cubicBezTo>
                  <a:pt x="10" y="163"/>
                  <a:pt x="10" y="163"/>
                  <a:pt x="10" y="163"/>
                </a:cubicBezTo>
                <a:cubicBezTo>
                  <a:pt x="9" y="165"/>
                  <a:pt x="6" y="167"/>
                  <a:pt x="1" y="168"/>
                </a:cubicBezTo>
                <a:cubicBezTo>
                  <a:pt x="0" y="168"/>
                  <a:pt x="0" y="168"/>
                  <a:pt x="0" y="168"/>
                </a:cubicBezTo>
                <a:cubicBezTo>
                  <a:pt x="0" y="177"/>
                  <a:pt x="0" y="177"/>
                  <a:pt x="0" y="177"/>
                </a:cubicBezTo>
                <a:cubicBezTo>
                  <a:pt x="32" y="173"/>
                  <a:pt x="32" y="173"/>
                  <a:pt x="32" y="173"/>
                </a:cubicBezTo>
                <a:cubicBezTo>
                  <a:pt x="71" y="185"/>
                  <a:pt x="71" y="185"/>
                  <a:pt x="71" y="185"/>
                </a:cubicBezTo>
                <a:cubicBezTo>
                  <a:pt x="75" y="181"/>
                  <a:pt x="75" y="181"/>
                  <a:pt x="75" y="181"/>
                </a:cubicBezTo>
                <a:cubicBezTo>
                  <a:pt x="75" y="177"/>
                  <a:pt x="75" y="177"/>
                  <a:pt x="75" y="177"/>
                </a:cubicBezTo>
                <a:cubicBezTo>
                  <a:pt x="79" y="173"/>
                  <a:pt x="79" y="173"/>
                  <a:pt x="79" y="173"/>
                </a:cubicBezTo>
                <a:cubicBezTo>
                  <a:pt x="86" y="173"/>
                  <a:pt x="86" y="173"/>
                  <a:pt x="86" y="173"/>
                </a:cubicBezTo>
                <a:cubicBezTo>
                  <a:pt x="98" y="181"/>
                  <a:pt x="98" y="181"/>
                  <a:pt x="98" y="181"/>
                </a:cubicBezTo>
                <a:cubicBezTo>
                  <a:pt x="102" y="185"/>
                  <a:pt x="102" y="185"/>
                  <a:pt x="102" y="185"/>
                </a:cubicBezTo>
                <a:cubicBezTo>
                  <a:pt x="106" y="185"/>
                  <a:pt x="106" y="185"/>
                  <a:pt x="106" y="185"/>
                </a:cubicBezTo>
                <a:cubicBezTo>
                  <a:pt x="114" y="197"/>
                  <a:pt x="114" y="197"/>
                  <a:pt x="114" y="197"/>
                </a:cubicBezTo>
                <a:cubicBezTo>
                  <a:pt x="121" y="197"/>
                  <a:pt x="121" y="197"/>
                  <a:pt x="121" y="197"/>
                </a:cubicBezTo>
                <a:cubicBezTo>
                  <a:pt x="125" y="201"/>
                  <a:pt x="125" y="201"/>
                  <a:pt x="125" y="201"/>
                </a:cubicBezTo>
                <a:cubicBezTo>
                  <a:pt x="129" y="201"/>
                  <a:pt x="129" y="201"/>
                  <a:pt x="129" y="201"/>
                </a:cubicBezTo>
                <a:cubicBezTo>
                  <a:pt x="137" y="197"/>
                  <a:pt x="137" y="197"/>
                  <a:pt x="137" y="197"/>
                </a:cubicBezTo>
                <a:cubicBezTo>
                  <a:pt x="141" y="201"/>
                  <a:pt x="141" y="201"/>
                  <a:pt x="141" y="201"/>
                </a:cubicBezTo>
                <a:cubicBezTo>
                  <a:pt x="145" y="201"/>
                  <a:pt x="145" y="201"/>
                  <a:pt x="145" y="201"/>
                </a:cubicBezTo>
                <a:cubicBezTo>
                  <a:pt x="153" y="201"/>
                  <a:pt x="153" y="201"/>
                  <a:pt x="153" y="201"/>
                </a:cubicBezTo>
                <a:cubicBezTo>
                  <a:pt x="160" y="193"/>
                  <a:pt x="160" y="193"/>
                  <a:pt x="160" y="193"/>
                </a:cubicBezTo>
                <a:cubicBezTo>
                  <a:pt x="160" y="189"/>
                  <a:pt x="160" y="189"/>
                  <a:pt x="160" y="189"/>
                </a:cubicBezTo>
                <a:cubicBezTo>
                  <a:pt x="164" y="189"/>
                  <a:pt x="164" y="189"/>
                  <a:pt x="164" y="189"/>
                </a:cubicBezTo>
                <a:cubicBezTo>
                  <a:pt x="168" y="193"/>
                  <a:pt x="168" y="193"/>
                  <a:pt x="168" y="193"/>
                </a:cubicBezTo>
                <a:cubicBezTo>
                  <a:pt x="176" y="197"/>
                  <a:pt x="176" y="197"/>
                  <a:pt x="176" y="197"/>
                </a:cubicBezTo>
                <a:cubicBezTo>
                  <a:pt x="184" y="208"/>
                  <a:pt x="184" y="208"/>
                  <a:pt x="184" y="208"/>
                </a:cubicBezTo>
                <a:cubicBezTo>
                  <a:pt x="192" y="205"/>
                  <a:pt x="192" y="205"/>
                  <a:pt x="192" y="205"/>
                </a:cubicBezTo>
                <a:cubicBezTo>
                  <a:pt x="192" y="201"/>
                  <a:pt x="192" y="201"/>
                  <a:pt x="192" y="201"/>
                </a:cubicBezTo>
                <a:cubicBezTo>
                  <a:pt x="192" y="197"/>
                  <a:pt x="192" y="197"/>
                  <a:pt x="192" y="197"/>
                </a:cubicBezTo>
                <a:cubicBezTo>
                  <a:pt x="180" y="189"/>
                  <a:pt x="180" y="189"/>
                  <a:pt x="180" y="189"/>
                </a:cubicBezTo>
                <a:cubicBezTo>
                  <a:pt x="172" y="185"/>
                  <a:pt x="172" y="185"/>
                  <a:pt x="172" y="185"/>
                </a:cubicBezTo>
                <a:cubicBezTo>
                  <a:pt x="172" y="181"/>
                  <a:pt x="172" y="181"/>
                  <a:pt x="172" y="181"/>
                </a:cubicBezTo>
                <a:cubicBezTo>
                  <a:pt x="176" y="177"/>
                  <a:pt x="176" y="177"/>
                  <a:pt x="176" y="177"/>
                </a:cubicBezTo>
                <a:cubicBezTo>
                  <a:pt x="184" y="169"/>
                  <a:pt x="184" y="169"/>
                  <a:pt x="184" y="169"/>
                </a:cubicBezTo>
                <a:cubicBezTo>
                  <a:pt x="188" y="162"/>
                  <a:pt x="188" y="162"/>
                  <a:pt x="188" y="162"/>
                </a:cubicBezTo>
                <a:cubicBezTo>
                  <a:pt x="184" y="158"/>
                  <a:pt x="184" y="158"/>
                  <a:pt x="184" y="158"/>
                </a:cubicBezTo>
                <a:cubicBezTo>
                  <a:pt x="176" y="162"/>
                  <a:pt x="176" y="162"/>
                  <a:pt x="176" y="162"/>
                </a:cubicBezTo>
                <a:cubicBezTo>
                  <a:pt x="172" y="165"/>
                  <a:pt x="172" y="165"/>
                  <a:pt x="172" y="165"/>
                </a:cubicBezTo>
                <a:cubicBezTo>
                  <a:pt x="168" y="165"/>
                  <a:pt x="168" y="165"/>
                  <a:pt x="168" y="165"/>
                </a:cubicBezTo>
                <a:cubicBezTo>
                  <a:pt x="168" y="158"/>
                  <a:pt x="168" y="158"/>
                  <a:pt x="168" y="158"/>
                </a:cubicBezTo>
                <a:cubicBezTo>
                  <a:pt x="164" y="158"/>
                  <a:pt x="164" y="158"/>
                  <a:pt x="164" y="158"/>
                </a:cubicBezTo>
                <a:cubicBezTo>
                  <a:pt x="160" y="158"/>
                  <a:pt x="160" y="158"/>
                  <a:pt x="160" y="158"/>
                </a:cubicBezTo>
                <a:cubicBezTo>
                  <a:pt x="157" y="162"/>
                  <a:pt x="157" y="162"/>
                  <a:pt x="157" y="162"/>
                </a:cubicBezTo>
                <a:cubicBezTo>
                  <a:pt x="149" y="162"/>
                  <a:pt x="149" y="162"/>
                  <a:pt x="149" y="162"/>
                </a:cubicBezTo>
                <a:cubicBezTo>
                  <a:pt x="145" y="158"/>
                  <a:pt x="145" y="158"/>
                  <a:pt x="145" y="158"/>
                </a:cubicBezTo>
                <a:cubicBezTo>
                  <a:pt x="145" y="150"/>
                  <a:pt x="145" y="150"/>
                  <a:pt x="145" y="150"/>
                </a:cubicBezTo>
                <a:cubicBezTo>
                  <a:pt x="146" y="149"/>
                  <a:pt x="146" y="149"/>
                  <a:pt x="146" y="149"/>
                </a:cubicBezTo>
                <a:cubicBezTo>
                  <a:pt x="146" y="149"/>
                  <a:pt x="146" y="149"/>
                  <a:pt x="146" y="149"/>
                </a:cubicBezTo>
                <a:lnTo>
                  <a:pt x="145" y="149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Freeform 20"/>
          <p:cNvSpPr>
            <a:spLocks/>
          </p:cNvSpPr>
          <p:nvPr/>
        </p:nvSpPr>
        <p:spPr bwMode="auto">
          <a:xfrm>
            <a:off x="6440117" y="3931388"/>
            <a:ext cx="559381" cy="537725"/>
          </a:xfrm>
          <a:custGeom>
            <a:avLst/>
            <a:gdLst>
              <a:gd name="T0" fmla="*/ 159 w 190"/>
              <a:gd name="T1" fmla="*/ 69 h 173"/>
              <a:gd name="T2" fmla="*/ 163 w 190"/>
              <a:gd name="T3" fmla="*/ 65 h 173"/>
              <a:gd name="T4" fmla="*/ 163 w 190"/>
              <a:gd name="T5" fmla="*/ 59 h 173"/>
              <a:gd name="T6" fmla="*/ 171 w 190"/>
              <a:gd name="T7" fmla="*/ 53 h 173"/>
              <a:gd name="T8" fmla="*/ 174 w 190"/>
              <a:gd name="T9" fmla="*/ 45 h 173"/>
              <a:gd name="T10" fmla="*/ 179 w 190"/>
              <a:gd name="T11" fmla="*/ 41 h 173"/>
              <a:gd name="T12" fmla="*/ 177 w 190"/>
              <a:gd name="T13" fmla="*/ 39 h 173"/>
              <a:gd name="T14" fmla="*/ 180 w 190"/>
              <a:gd name="T15" fmla="*/ 39 h 173"/>
              <a:gd name="T16" fmla="*/ 180 w 190"/>
              <a:gd name="T17" fmla="*/ 37 h 173"/>
              <a:gd name="T18" fmla="*/ 180 w 190"/>
              <a:gd name="T19" fmla="*/ 35 h 173"/>
              <a:gd name="T20" fmla="*/ 180 w 190"/>
              <a:gd name="T21" fmla="*/ 34 h 173"/>
              <a:gd name="T22" fmla="*/ 181 w 190"/>
              <a:gd name="T23" fmla="*/ 32 h 173"/>
              <a:gd name="T24" fmla="*/ 183 w 190"/>
              <a:gd name="T25" fmla="*/ 28 h 173"/>
              <a:gd name="T26" fmla="*/ 183 w 190"/>
              <a:gd name="T27" fmla="*/ 24 h 173"/>
              <a:gd name="T28" fmla="*/ 183 w 190"/>
              <a:gd name="T29" fmla="*/ 23 h 173"/>
              <a:gd name="T30" fmla="*/ 186 w 190"/>
              <a:gd name="T31" fmla="*/ 21 h 173"/>
              <a:gd name="T32" fmla="*/ 187 w 190"/>
              <a:gd name="T33" fmla="*/ 19 h 173"/>
              <a:gd name="T34" fmla="*/ 190 w 190"/>
              <a:gd name="T35" fmla="*/ 16 h 173"/>
              <a:gd name="T36" fmla="*/ 166 w 190"/>
              <a:gd name="T37" fmla="*/ 16 h 173"/>
              <a:gd name="T38" fmla="*/ 166 w 190"/>
              <a:gd name="T39" fmla="*/ 0 h 173"/>
              <a:gd name="T40" fmla="*/ 0 w 190"/>
              <a:gd name="T41" fmla="*/ 0 h 173"/>
              <a:gd name="T42" fmla="*/ 0 w 190"/>
              <a:gd name="T43" fmla="*/ 34 h 173"/>
              <a:gd name="T44" fmla="*/ 6 w 190"/>
              <a:gd name="T45" fmla="*/ 38 h 173"/>
              <a:gd name="T46" fmla="*/ 12 w 190"/>
              <a:gd name="T47" fmla="*/ 44 h 173"/>
              <a:gd name="T48" fmla="*/ 12 w 190"/>
              <a:gd name="T49" fmla="*/ 139 h 173"/>
              <a:gd name="T50" fmla="*/ 12 w 190"/>
              <a:gd name="T51" fmla="*/ 139 h 173"/>
              <a:gd name="T52" fmla="*/ 21 w 190"/>
              <a:gd name="T53" fmla="*/ 142 h 173"/>
              <a:gd name="T54" fmla="*/ 21 w 190"/>
              <a:gd name="T55" fmla="*/ 173 h 173"/>
              <a:gd name="T56" fmla="*/ 124 w 190"/>
              <a:gd name="T57" fmla="*/ 173 h 173"/>
              <a:gd name="T58" fmla="*/ 124 w 190"/>
              <a:gd name="T59" fmla="*/ 173 h 173"/>
              <a:gd name="T60" fmla="*/ 124 w 190"/>
              <a:gd name="T61" fmla="*/ 172 h 173"/>
              <a:gd name="T62" fmla="*/ 127 w 190"/>
              <a:gd name="T63" fmla="*/ 163 h 173"/>
              <a:gd name="T64" fmla="*/ 127 w 190"/>
              <a:gd name="T65" fmla="*/ 163 h 173"/>
              <a:gd name="T66" fmla="*/ 127 w 190"/>
              <a:gd name="T67" fmla="*/ 162 h 173"/>
              <a:gd name="T68" fmla="*/ 127 w 190"/>
              <a:gd name="T69" fmla="*/ 161 h 173"/>
              <a:gd name="T70" fmla="*/ 128 w 190"/>
              <a:gd name="T71" fmla="*/ 159 h 173"/>
              <a:gd name="T72" fmla="*/ 128 w 190"/>
              <a:gd name="T73" fmla="*/ 159 h 173"/>
              <a:gd name="T74" fmla="*/ 129 w 190"/>
              <a:gd name="T75" fmla="*/ 159 h 173"/>
              <a:gd name="T76" fmla="*/ 130 w 190"/>
              <a:gd name="T77" fmla="*/ 159 h 173"/>
              <a:gd name="T78" fmla="*/ 130 w 190"/>
              <a:gd name="T79" fmla="*/ 157 h 173"/>
              <a:gd name="T80" fmla="*/ 129 w 190"/>
              <a:gd name="T81" fmla="*/ 148 h 173"/>
              <a:gd name="T82" fmla="*/ 127 w 190"/>
              <a:gd name="T83" fmla="*/ 136 h 173"/>
              <a:gd name="T84" fmla="*/ 127 w 190"/>
              <a:gd name="T85" fmla="*/ 132 h 173"/>
              <a:gd name="T86" fmla="*/ 134 w 190"/>
              <a:gd name="T87" fmla="*/ 123 h 173"/>
              <a:gd name="T88" fmla="*/ 134 w 190"/>
              <a:gd name="T89" fmla="*/ 123 h 173"/>
              <a:gd name="T90" fmla="*/ 135 w 190"/>
              <a:gd name="T91" fmla="*/ 123 h 173"/>
              <a:gd name="T92" fmla="*/ 135 w 190"/>
              <a:gd name="T93" fmla="*/ 123 h 173"/>
              <a:gd name="T94" fmla="*/ 136 w 190"/>
              <a:gd name="T95" fmla="*/ 123 h 173"/>
              <a:gd name="T96" fmla="*/ 137 w 190"/>
              <a:gd name="T97" fmla="*/ 122 h 173"/>
              <a:gd name="T98" fmla="*/ 140 w 190"/>
              <a:gd name="T99" fmla="*/ 119 h 173"/>
              <a:gd name="T100" fmla="*/ 140 w 190"/>
              <a:gd name="T101" fmla="*/ 119 h 173"/>
              <a:gd name="T102" fmla="*/ 140 w 190"/>
              <a:gd name="T103" fmla="*/ 119 h 173"/>
              <a:gd name="T104" fmla="*/ 142 w 190"/>
              <a:gd name="T105" fmla="*/ 117 h 173"/>
              <a:gd name="T106" fmla="*/ 147 w 190"/>
              <a:gd name="T107" fmla="*/ 108 h 173"/>
              <a:gd name="T108" fmla="*/ 147 w 190"/>
              <a:gd name="T109" fmla="*/ 108 h 173"/>
              <a:gd name="T110" fmla="*/ 147 w 190"/>
              <a:gd name="T111" fmla="*/ 89 h 173"/>
              <a:gd name="T112" fmla="*/ 154 w 190"/>
              <a:gd name="T113" fmla="*/ 83 h 173"/>
              <a:gd name="T114" fmla="*/ 155 w 190"/>
              <a:gd name="T115" fmla="*/ 78 h 173"/>
              <a:gd name="T116" fmla="*/ 157 w 190"/>
              <a:gd name="T117" fmla="*/ 73 h 173"/>
              <a:gd name="T118" fmla="*/ 157 w 190"/>
              <a:gd name="T119" fmla="*/ 73 h 173"/>
              <a:gd name="T120" fmla="*/ 159 w 190"/>
              <a:gd name="T121" fmla="*/ 69 h 1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0" h="173">
                <a:moveTo>
                  <a:pt x="159" y="69"/>
                </a:moveTo>
                <a:cubicBezTo>
                  <a:pt x="163" y="65"/>
                  <a:pt x="163" y="65"/>
                  <a:pt x="163" y="65"/>
                </a:cubicBezTo>
                <a:cubicBezTo>
                  <a:pt x="163" y="59"/>
                  <a:pt x="163" y="59"/>
                  <a:pt x="163" y="59"/>
                </a:cubicBezTo>
                <a:cubicBezTo>
                  <a:pt x="171" y="53"/>
                  <a:pt x="171" y="53"/>
                  <a:pt x="171" y="53"/>
                </a:cubicBezTo>
                <a:cubicBezTo>
                  <a:pt x="174" y="45"/>
                  <a:pt x="174" y="45"/>
                  <a:pt x="174" y="45"/>
                </a:cubicBezTo>
                <a:cubicBezTo>
                  <a:pt x="179" y="41"/>
                  <a:pt x="179" y="41"/>
                  <a:pt x="179" y="41"/>
                </a:cubicBezTo>
                <a:cubicBezTo>
                  <a:pt x="177" y="39"/>
                  <a:pt x="177" y="39"/>
                  <a:pt x="177" y="39"/>
                </a:cubicBezTo>
                <a:cubicBezTo>
                  <a:pt x="180" y="39"/>
                  <a:pt x="180" y="39"/>
                  <a:pt x="180" y="39"/>
                </a:cubicBezTo>
                <a:cubicBezTo>
                  <a:pt x="180" y="38"/>
                  <a:pt x="180" y="38"/>
                  <a:pt x="180" y="37"/>
                </a:cubicBezTo>
                <a:cubicBezTo>
                  <a:pt x="180" y="36"/>
                  <a:pt x="180" y="35"/>
                  <a:pt x="180" y="35"/>
                </a:cubicBezTo>
                <a:cubicBezTo>
                  <a:pt x="180" y="34"/>
                  <a:pt x="180" y="34"/>
                  <a:pt x="180" y="34"/>
                </a:cubicBezTo>
                <a:cubicBezTo>
                  <a:pt x="181" y="32"/>
                  <a:pt x="181" y="32"/>
                  <a:pt x="181" y="32"/>
                </a:cubicBezTo>
                <a:cubicBezTo>
                  <a:pt x="183" y="28"/>
                  <a:pt x="183" y="28"/>
                  <a:pt x="183" y="28"/>
                </a:cubicBezTo>
                <a:cubicBezTo>
                  <a:pt x="183" y="24"/>
                  <a:pt x="183" y="24"/>
                  <a:pt x="183" y="24"/>
                </a:cubicBezTo>
                <a:cubicBezTo>
                  <a:pt x="183" y="23"/>
                  <a:pt x="183" y="23"/>
                  <a:pt x="183" y="23"/>
                </a:cubicBezTo>
                <a:cubicBezTo>
                  <a:pt x="183" y="23"/>
                  <a:pt x="185" y="22"/>
                  <a:pt x="186" y="21"/>
                </a:cubicBezTo>
                <a:cubicBezTo>
                  <a:pt x="187" y="19"/>
                  <a:pt x="187" y="19"/>
                  <a:pt x="187" y="19"/>
                </a:cubicBezTo>
                <a:cubicBezTo>
                  <a:pt x="188" y="18"/>
                  <a:pt x="189" y="17"/>
                  <a:pt x="190" y="16"/>
                </a:cubicBezTo>
                <a:cubicBezTo>
                  <a:pt x="166" y="16"/>
                  <a:pt x="166" y="16"/>
                  <a:pt x="166" y="16"/>
                </a:cubicBezTo>
                <a:cubicBezTo>
                  <a:pt x="166" y="0"/>
                  <a:pt x="166" y="0"/>
                  <a:pt x="166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34"/>
                  <a:pt x="0" y="34"/>
                  <a:pt x="0" y="34"/>
                </a:cubicBezTo>
                <a:cubicBezTo>
                  <a:pt x="6" y="38"/>
                  <a:pt x="6" y="38"/>
                  <a:pt x="6" y="38"/>
                </a:cubicBezTo>
                <a:cubicBezTo>
                  <a:pt x="12" y="44"/>
                  <a:pt x="12" y="44"/>
                  <a:pt x="12" y="44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12" y="139"/>
                  <a:pt x="12" y="139"/>
                  <a:pt x="12" y="139"/>
                </a:cubicBezTo>
                <a:cubicBezTo>
                  <a:pt x="21" y="142"/>
                  <a:pt x="21" y="142"/>
                  <a:pt x="21" y="142"/>
                </a:cubicBezTo>
                <a:cubicBezTo>
                  <a:pt x="21" y="173"/>
                  <a:pt x="21" y="173"/>
                  <a:pt x="21" y="173"/>
                </a:cubicBezTo>
                <a:cubicBezTo>
                  <a:pt x="124" y="173"/>
                  <a:pt x="124" y="173"/>
                  <a:pt x="124" y="173"/>
                </a:cubicBezTo>
                <a:cubicBezTo>
                  <a:pt x="124" y="173"/>
                  <a:pt x="124" y="173"/>
                  <a:pt x="124" y="173"/>
                </a:cubicBezTo>
                <a:cubicBezTo>
                  <a:pt x="124" y="172"/>
                  <a:pt x="124" y="172"/>
                  <a:pt x="124" y="172"/>
                </a:cubicBezTo>
                <a:cubicBezTo>
                  <a:pt x="126" y="166"/>
                  <a:pt x="127" y="164"/>
                  <a:pt x="127" y="163"/>
                </a:cubicBezTo>
                <a:cubicBezTo>
                  <a:pt x="127" y="163"/>
                  <a:pt x="127" y="163"/>
                  <a:pt x="127" y="163"/>
                </a:cubicBezTo>
                <a:cubicBezTo>
                  <a:pt x="127" y="162"/>
                  <a:pt x="127" y="162"/>
                  <a:pt x="127" y="162"/>
                </a:cubicBezTo>
                <a:cubicBezTo>
                  <a:pt x="127" y="162"/>
                  <a:pt x="127" y="162"/>
                  <a:pt x="127" y="161"/>
                </a:cubicBezTo>
                <a:cubicBezTo>
                  <a:pt x="128" y="160"/>
                  <a:pt x="128" y="160"/>
                  <a:pt x="128" y="159"/>
                </a:cubicBezTo>
                <a:cubicBezTo>
                  <a:pt x="128" y="159"/>
                  <a:pt x="128" y="159"/>
                  <a:pt x="128" y="159"/>
                </a:cubicBezTo>
                <a:cubicBezTo>
                  <a:pt x="129" y="159"/>
                  <a:pt x="129" y="159"/>
                  <a:pt x="129" y="159"/>
                </a:cubicBezTo>
                <a:cubicBezTo>
                  <a:pt x="130" y="159"/>
                  <a:pt x="130" y="159"/>
                  <a:pt x="130" y="159"/>
                </a:cubicBezTo>
                <a:cubicBezTo>
                  <a:pt x="130" y="157"/>
                  <a:pt x="130" y="157"/>
                  <a:pt x="130" y="157"/>
                </a:cubicBezTo>
                <a:cubicBezTo>
                  <a:pt x="130" y="154"/>
                  <a:pt x="129" y="151"/>
                  <a:pt x="129" y="148"/>
                </a:cubicBezTo>
                <a:cubicBezTo>
                  <a:pt x="129" y="148"/>
                  <a:pt x="128" y="141"/>
                  <a:pt x="127" y="136"/>
                </a:cubicBezTo>
                <a:cubicBezTo>
                  <a:pt x="127" y="132"/>
                  <a:pt x="127" y="132"/>
                  <a:pt x="127" y="132"/>
                </a:cubicBezTo>
                <a:cubicBezTo>
                  <a:pt x="129" y="129"/>
                  <a:pt x="133" y="125"/>
                  <a:pt x="134" y="123"/>
                </a:cubicBezTo>
                <a:cubicBezTo>
                  <a:pt x="134" y="123"/>
                  <a:pt x="134" y="123"/>
                  <a:pt x="134" y="123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5" y="123"/>
                  <a:pt x="135" y="123"/>
                  <a:pt x="135" y="123"/>
                </a:cubicBezTo>
                <a:cubicBezTo>
                  <a:pt x="136" y="123"/>
                  <a:pt x="136" y="123"/>
                  <a:pt x="136" y="123"/>
                </a:cubicBezTo>
                <a:cubicBezTo>
                  <a:pt x="137" y="122"/>
                  <a:pt x="137" y="122"/>
                  <a:pt x="137" y="122"/>
                </a:cubicBezTo>
                <a:cubicBezTo>
                  <a:pt x="139" y="120"/>
                  <a:pt x="139" y="119"/>
                  <a:pt x="140" y="119"/>
                </a:cubicBezTo>
                <a:cubicBezTo>
                  <a:pt x="140" y="119"/>
                  <a:pt x="140" y="119"/>
                  <a:pt x="140" y="119"/>
                </a:cubicBezTo>
                <a:cubicBezTo>
                  <a:pt x="140" y="119"/>
                  <a:pt x="140" y="119"/>
                  <a:pt x="140" y="119"/>
                </a:cubicBezTo>
                <a:cubicBezTo>
                  <a:pt x="142" y="117"/>
                  <a:pt x="142" y="117"/>
                  <a:pt x="142" y="117"/>
                </a:cubicBezTo>
                <a:cubicBezTo>
                  <a:pt x="145" y="112"/>
                  <a:pt x="147" y="108"/>
                  <a:pt x="147" y="108"/>
                </a:cubicBezTo>
                <a:cubicBezTo>
                  <a:pt x="147" y="108"/>
                  <a:pt x="147" y="108"/>
                  <a:pt x="147" y="108"/>
                </a:cubicBezTo>
                <a:cubicBezTo>
                  <a:pt x="147" y="89"/>
                  <a:pt x="147" y="89"/>
                  <a:pt x="147" y="89"/>
                </a:cubicBezTo>
                <a:cubicBezTo>
                  <a:pt x="154" y="83"/>
                  <a:pt x="154" y="83"/>
                  <a:pt x="154" y="83"/>
                </a:cubicBezTo>
                <a:cubicBezTo>
                  <a:pt x="155" y="78"/>
                  <a:pt x="155" y="78"/>
                  <a:pt x="155" y="78"/>
                </a:cubicBezTo>
                <a:cubicBezTo>
                  <a:pt x="157" y="73"/>
                  <a:pt x="157" y="73"/>
                  <a:pt x="157" y="73"/>
                </a:cubicBezTo>
                <a:cubicBezTo>
                  <a:pt x="157" y="73"/>
                  <a:pt x="157" y="73"/>
                  <a:pt x="157" y="73"/>
                </a:cubicBezTo>
                <a:lnTo>
                  <a:pt x="159" y="69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Freeform 21"/>
          <p:cNvSpPr>
            <a:spLocks/>
          </p:cNvSpPr>
          <p:nvPr/>
        </p:nvSpPr>
        <p:spPr bwMode="auto">
          <a:xfrm>
            <a:off x="4557358" y="2630590"/>
            <a:ext cx="802271" cy="593674"/>
          </a:xfrm>
          <a:custGeom>
            <a:avLst/>
            <a:gdLst>
              <a:gd name="T0" fmla="*/ 173 w 545"/>
              <a:gd name="T1" fmla="*/ 382 h 382"/>
              <a:gd name="T2" fmla="*/ 175 w 545"/>
              <a:gd name="T3" fmla="*/ 382 h 382"/>
              <a:gd name="T4" fmla="*/ 545 w 545"/>
              <a:gd name="T5" fmla="*/ 382 h 382"/>
              <a:gd name="T6" fmla="*/ 545 w 545"/>
              <a:gd name="T7" fmla="*/ 172 h 382"/>
              <a:gd name="T8" fmla="*/ 545 w 545"/>
              <a:gd name="T9" fmla="*/ 170 h 382"/>
              <a:gd name="T10" fmla="*/ 545 w 545"/>
              <a:gd name="T11" fmla="*/ 0 h 382"/>
              <a:gd name="T12" fmla="*/ 0 w 545"/>
              <a:gd name="T13" fmla="*/ 0 h 382"/>
              <a:gd name="T14" fmla="*/ 0 w 545"/>
              <a:gd name="T15" fmla="*/ 22 h 382"/>
              <a:gd name="T16" fmla="*/ 0 w 545"/>
              <a:gd name="T17" fmla="*/ 24 h 382"/>
              <a:gd name="T18" fmla="*/ 0 w 545"/>
              <a:gd name="T19" fmla="*/ 268 h 382"/>
              <a:gd name="T20" fmla="*/ 0 w 545"/>
              <a:gd name="T21" fmla="*/ 268 h 382"/>
              <a:gd name="T22" fmla="*/ 0 w 545"/>
              <a:gd name="T23" fmla="*/ 382 h 382"/>
              <a:gd name="T24" fmla="*/ 173 w 545"/>
              <a:gd name="T25" fmla="*/ 382 h 382"/>
              <a:gd name="T26" fmla="*/ 173 w 545"/>
              <a:gd name="T27" fmla="*/ 382 h 38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45" h="382">
                <a:moveTo>
                  <a:pt x="173" y="382"/>
                </a:moveTo>
                <a:lnTo>
                  <a:pt x="175" y="382"/>
                </a:lnTo>
                <a:lnTo>
                  <a:pt x="545" y="382"/>
                </a:lnTo>
                <a:lnTo>
                  <a:pt x="545" y="172"/>
                </a:lnTo>
                <a:lnTo>
                  <a:pt x="545" y="170"/>
                </a:lnTo>
                <a:lnTo>
                  <a:pt x="545" y="0"/>
                </a:lnTo>
                <a:lnTo>
                  <a:pt x="0" y="0"/>
                </a:lnTo>
                <a:lnTo>
                  <a:pt x="0" y="22"/>
                </a:lnTo>
                <a:lnTo>
                  <a:pt x="0" y="24"/>
                </a:lnTo>
                <a:lnTo>
                  <a:pt x="0" y="268"/>
                </a:lnTo>
                <a:lnTo>
                  <a:pt x="0" y="268"/>
                </a:lnTo>
                <a:lnTo>
                  <a:pt x="0" y="382"/>
                </a:lnTo>
                <a:lnTo>
                  <a:pt x="173" y="382"/>
                </a:lnTo>
                <a:lnTo>
                  <a:pt x="173" y="382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Freeform 22"/>
          <p:cNvSpPr>
            <a:spLocks/>
          </p:cNvSpPr>
          <p:nvPr/>
        </p:nvSpPr>
        <p:spPr bwMode="auto">
          <a:xfrm>
            <a:off x="4230561" y="3047094"/>
            <a:ext cx="581463" cy="759965"/>
          </a:xfrm>
          <a:custGeom>
            <a:avLst/>
            <a:gdLst>
              <a:gd name="T0" fmla="*/ 395 w 395"/>
              <a:gd name="T1" fmla="*/ 114 h 489"/>
              <a:gd name="T2" fmla="*/ 222 w 395"/>
              <a:gd name="T3" fmla="*/ 114 h 489"/>
              <a:gd name="T4" fmla="*/ 222 w 395"/>
              <a:gd name="T5" fmla="*/ 0 h 489"/>
              <a:gd name="T6" fmla="*/ 0 w 395"/>
              <a:gd name="T7" fmla="*/ 0 h 489"/>
              <a:gd name="T8" fmla="*/ 0 w 395"/>
              <a:gd name="T9" fmla="*/ 489 h 489"/>
              <a:gd name="T10" fmla="*/ 395 w 395"/>
              <a:gd name="T11" fmla="*/ 489 h 489"/>
              <a:gd name="T12" fmla="*/ 395 w 395"/>
              <a:gd name="T13" fmla="*/ 487 h 489"/>
              <a:gd name="T14" fmla="*/ 395 w 395"/>
              <a:gd name="T15" fmla="*/ 114 h 489"/>
              <a:gd name="T16" fmla="*/ 395 w 395"/>
              <a:gd name="T17" fmla="*/ 114 h 4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395" h="489">
                <a:moveTo>
                  <a:pt x="395" y="114"/>
                </a:moveTo>
                <a:lnTo>
                  <a:pt x="222" y="114"/>
                </a:lnTo>
                <a:lnTo>
                  <a:pt x="222" y="0"/>
                </a:lnTo>
                <a:lnTo>
                  <a:pt x="0" y="0"/>
                </a:lnTo>
                <a:lnTo>
                  <a:pt x="0" y="489"/>
                </a:lnTo>
                <a:lnTo>
                  <a:pt x="395" y="489"/>
                </a:lnTo>
                <a:lnTo>
                  <a:pt x="395" y="487"/>
                </a:lnTo>
                <a:lnTo>
                  <a:pt x="395" y="114"/>
                </a:lnTo>
                <a:lnTo>
                  <a:pt x="395" y="114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Freeform 23"/>
          <p:cNvSpPr>
            <a:spLocks/>
          </p:cNvSpPr>
          <p:nvPr/>
        </p:nvSpPr>
        <p:spPr bwMode="auto">
          <a:xfrm>
            <a:off x="3541636" y="3047094"/>
            <a:ext cx="688922" cy="1111197"/>
          </a:xfrm>
          <a:custGeom>
            <a:avLst/>
            <a:gdLst>
              <a:gd name="T0" fmla="*/ 118 w 234"/>
              <a:gd name="T1" fmla="*/ 0 h 357"/>
              <a:gd name="T2" fmla="*/ 118 w 234"/>
              <a:gd name="T3" fmla="*/ 0 h 357"/>
              <a:gd name="T4" fmla="*/ 0 w 234"/>
              <a:gd name="T5" fmla="*/ 0 h 357"/>
              <a:gd name="T6" fmla="*/ 0 w 234"/>
              <a:gd name="T7" fmla="*/ 142 h 357"/>
              <a:gd name="T8" fmla="*/ 217 w 234"/>
              <a:gd name="T9" fmla="*/ 357 h 357"/>
              <a:gd name="T10" fmla="*/ 217 w 234"/>
              <a:gd name="T11" fmla="*/ 357 h 357"/>
              <a:gd name="T12" fmla="*/ 217 w 234"/>
              <a:gd name="T13" fmla="*/ 326 h 357"/>
              <a:gd name="T14" fmla="*/ 220 w 234"/>
              <a:gd name="T15" fmla="*/ 323 h 357"/>
              <a:gd name="T16" fmla="*/ 217 w 234"/>
              <a:gd name="T17" fmla="*/ 317 h 357"/>
              <a:gd name="T18" fmla="*/ 210 w 234"/>
              <a:gd name="T19" fmla="*/ 310 h 357"/>
              <a:gd name="T20" fmla="*/ 214 w 234"/>
              <a:gd name="T21" fmla="*/ 288 h 357"/>
              <a:gd name="T22" fmla="*/ 234 w 234"/>
              <a:gd name="T23" fmla="*/ 301 h 357"/>
              <a:gd name="T24" fmla="*/ 234 w 234"/>
              <a:gd name="T25" fmla="*/ 244 h 357"/>
              <a:gd name="T26" fmla="*/ 234 w 234"/>
              <a:gd name="T27" fmla="*/ 0 h 357"/>
              <a:gd name="T28" fmla="*/ 118 w 234"/>
              <a:gd name="T29" fmla="*/ 0 h 35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34" h="357">
                <a:moveTo>
                  <a:pt x="118" y="0"/>
                </a:moveTo>
                <a:cubicBezTo>
                  <a:pt x="118" y="0"/>
                  <a:pt x="118" y="0"/>
                  <a:pt x="118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42"/>
                  <a:pt x="0" y="142"/>
                  <a:pt x="0" y="142"/>
                </a:cubicBezTo>
                <a:cubicBezTo>
                  <a:pt x="217" y="357"/>
                  <a:pt x="217" y="357"/>
                  <a:pt x="217" y="357"/>
                </a:cubicBezTo>
                <a:cubicBezTo>
                  <a:pt x="217" y="357"/>
                  <a:pt x="217" y="357"/>
                  <a:pt x="217" y="357"/>
                </a:cubicBezTo>
                <a:cubicBezTo>
                  <a:pt x="217" y="326"/>
                  <a:pt x="217" y="326"/>
                  <a:pt x="217" y="326"/>
                </a:cubicBezTo>
                <a:cubicBezTo>
                  <a:pt x="218" y="326"/>
                  <a:pt x="220" y="325"/>
                  <a:pt x="220" y="323"/>
                </a:cubicBezTo>
                <a:cubicBezTo>
                  <a:pt x="221" y="321"/>
                  <a:pt x="220" y="319"/>
                  <a:pt x="217" y="317"/>
                </a:cubicBezTo>
                <a:cubicBezTo>
                  <a:pt x="210" y="310"/>
                  <a:pt x="210" y="310"/>
                  <a:pt x="210" y="310"/>
                </a:cubicBezTo>
                <a:cubicBezTo>
                  <a:pt x="214" y="288"/>
                  <a:pt x="214" y="288"/>
                  <a:pt x="214" y="288"/>
                </a:cubicBezTo>
                <a:cubicBezTo>
                  <a:pt x="234" y="301"/>
                  <a:pt x="234" y="301"/>
                  <a:pt x="234" y="301"/>
                </a:cubicBezTo>
                <a:cubicBezTo>
                  <a:pt x="234" y="244"/>
                  <a:pt x="234" y="244"/>
                  <a:pt x="234" y="244"/>
                </a:cubicBezTo>
                <a:cubicBezTo>
                  <a:pt x="234" y="0"/>
                  <a:pt x="234" y="0"/>
                  <a:pt x="234" y="0"/>
                </a:cubicBezTo>
                <a:lnTo>
                  <a:pt x="118" y="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Freeform 24"/>
          <p:cNvSpPr>
            <a:spLocks/>
          </p:cNvSpPr>
          <p:nvPr/>
        </p:nvSpPr>
        <p:spPr bwMode="auto">
          <a:xfrm>
            <a:off x="5483280" y="3807058"/>
            <a:ext cx="992166" cy="556376"/>
          </a:xfrm>
          <a:custGeom>
            <a:avLst/>
            <a:gdLst>
              <a:gd name="T0" fmla="*/ 337 w 337"/>
              <a:gd name="T1" fmla="*/ 84 h 179"/>
              <a:gd name="T2" fmla="*/ 331 w 337"/>
              <a:gd name="T3" fmla="*/ 78 h 179"/>
              <a:gd name="T4" fmla="*/ 325 w 337"/>
              <a:gd name="T5" fmla="*/ 74 h 179"/>
              <a:gd name="T6" fmla="*/ 325 w 337"/>
              <a:gd name="T7" fmla="*/ 40 h 179"/>
              <a:gd name="T8" fmla="*/ 325 w 337"/>
              <a:gd name="T9" fmla="*/ 40 h 179"/>
              <a:gd name="T10" fmla="*/ 325 w 337"/>
              <a:gd name="T11" fmla="*/ 39 h 179"/>
              <a:gd name="T12" fmla="*/ 325 w 337"/>
              <a:gd name="T13" fmla="*/ 0 h 179"/>
              <a:gd name="T14" fmla="*/ 41 w 337"/>
              <a:gd name="T15" fmla="*/ 0 h 179"/>
              <a:gd name="T16" fmla="*/ 40 w 337"/>
              <a:gd name="T17" fmla="*/ 0 h 179"/>
              <a:gd name="T18" fmla="*/ 0 w 337"/>
              <a:gd name="T19" fmla="*/ 0 h 179"/>
              <a:gd name="T20" fmla="*/ 0 w 337"/>
              <a:gd name="T21" fmla="*/ 40 h 179"/>
              <a:gd name="T22" fmla="*/ 0 w 337"/>
              <a:gd name="T23" fmla="*/ 40 h 179"/>
              <a:gd name="T24" fmla="*/ 117 w 337"/>
              <a:gd name="T25" fmla="*/ 40 h 179"/>
              <a:gd name="T26" fmla="*/ 117 w 337"/>
              <a:gd name="T27" fmla="*/ 129 h 179"/>
              <a:gd name="T28" fmla="*/ 121 w 337"/>
              <a:gd name="T29" fmla="*/ 137 h 179"/>
              <a:gd name="T30" fmla="*/ 140 w 337"/>
              <a:gd name="T31" fmla="*/ 137 h 179"/>
              <a:gd name="T32" fmla="*/ 140 w 337"/>
              <a:gd name="T33" fmla="*/ 144 h 179"/>
              <a:gd name="T34" fmla="*/ 140 w 337"/>
              <a:gd name="T35" fmla="*/ 144 h 179"/>
              <a:gd name="T36" fmla="*/ 147 w 337"/>
              <a:gd name="T37" fmla="*/ 149 h 179"/>
              <a:gd name="T38" fmla="*/ 155 w 337"/>
              <a:gd name="T39" fmla="*/ 149 h 179"/>
              <a:gd name="T40" fmla="*/ 156 w 337"/>
              <a:gd name="T41" fmla="*/ 149 h 179"/>
              <a:gd name="T42" fmla="*/ 156 w 337"/>
              <a:gd name="T43" fmla="*/ 149 h 179"/>
              <a:gd name="T44" fmla="*/ 157 w 337"/>
              <a:gd name="T45" fmla="*/ 148 h 179"/>
              <a:gd name="T46" fmla="*/ 159 w 337"/>
              <a:gd name="T47" fmla="*/ 149 h 179"/>
              <a:gd name="T48" fmla="*/ 163 w 337"/>
              <a:gd name="T49" fmla="*/ 150 h 179"/>
              <a:gd name="T50" fmla="*/ 168 w 337"/>
              <a:gd name="T51" fmla="*/ 149 h 179"/>
              <a:gd name="T52" fmla="*/ 178 w 337"/>
              <a:gd name="T53" fmla="*/ 150 h 179"/>
              <a:gd name="T54" fmla="*/ 185 w 337"/>
              <a:gd name="T55" fmla="*/ 155 h 179"/>
              <a:gd name="T56" fmla="*/ 189 w 337"/>
              <a:gd name="T57" fmla="*/ 160 h 179"/>
              <a:gd name="T58" fmla="*/ 189 w 337"/>
              <a:gd name="T59" fmla="*/ 163 h 179"/>
              <a:gd name="T60" fmla="*/ 193 w 337"/>
              <a:gd name="T61" fmla="*/ 167 h 179"/>
              <a:gd name="T62" fmla="*/ 197 w 337"/>
              <a:gd name="T63" fmla="*/ 167 h 179"/>
              <a:gd name="T64" fmla="*/ 202 w 337"/>
              <a:gd name="T65" fmla="*/ 161 h 179"/>
              <a:gd name="T66" fmla="*/ 207 w 337"/>
              <a:gd name="T67" fmla="*/ 163 h 179"/>
              <a:gd name="T68" fmla="*/ 207 w 337"/>
              <a:gd name="T69" fmla="*/ 167 h 179"/>
              <a:gd name="T70" fmla="*/ 246 w 337"/>
              <a:gd name="T71" fmla="*/ 167 h 179"/>
              <a:gd name="T72" fmla="*/ 246 w 337"/>
              <a:gd name="T73" fmla="*/ 177 h 179"/>
              <a:gd name="T74" fmla="*/ 262 w 337"/>
              <a:gd name="T75" fmla="*/ 177 h 179"/>
              <a:gd name="T76" fmla="*/ 264 w 337"/>
              <a:gd name="T77" fmla="*/ 179 h 179"/>
              <a:gd name="T78" fmla="*/ 266 w 337"/>
              <a:gd name="T79" fmla="*/ 177 h 179"/>
              <a:gd name="T80" fmla="*/ 271 w 337"/>
              <a:gd name="T81" fmla="*/ 174 h 179"/>
              <a:gd name="T82" fmla="*/ 272 w 337"/>
              <a:gd name="T83" fmla="*/ 173 h 179"/>
              <a:gd name="T84" fmla="*/ 272 w 337"/>
              <a:gd name="T85" fmla="*/ 173 h 179"/>
              <a:gd name="T86" fmla="*/ 276 w 337"/>
              <a:gd name="T87" fmla="*/ 171 h 179"/>
              <a:gd name="T88" fmla="*/ 279 w 337"/>
              <a:gd name="T89" fmla="*/ 171 h 179"/>
              <a:gd name="T90" fmla="*/ 291 w 337"/>
              <a:gd name="T91" fmla="*/ 170 h 179"/>
              <a:gd name="T92" fmla="*/ 292 w 337"/>
              <a:gd name="T93" fmla="*/ 169 h 179"/>
              <a:gd name="T94" fmla="*/ 298 w 337"/>
              <a:gd name="T95" fmla="*/ 166 h 179"/>
              <a:gd name="T96" fmla="*/ 300 w 337"/>
              <a:gd name="T97" fmla="*/ 166 h 179"/>
              <a:gd name="T98" fmla="*/ 308 w 337"/>
              <a:gd name="T99" fmla="*/ 173 h 179"/>
              <a:gd name="T100" fmla="*/ 308 w 337"/>
              <a:gd name="T101" fmla="*/ 174 h 179"/>
              <a:gd name="T102" fmla="*/ 316 w 337"/>
              <a:gd name="T103" fmla="*/ 175 h 179"/>
              <a:gd name="T104" fmla="*/ 318 w 337"/>
              <a:gd name="T105" fmla="*/ 179 h 179"/>
              <a:gd name="T106" fmla="*/ 318 w 337"/>
              <a:gd name="T107" fmla="*/ 179 h 179"/>
              <a:gd name="T108" fmla="*/ 319 w 337"/>
              <a:gd name="T109" fmla="*/ 179 h 179"/>
              <a:gd name="T110" fmla="*/ 320 w 337"/>
              <a:gd name="T111" fmla="*/ 179 h 179"/>
              <a:gd name="T112" fmla="*/ 323 w 337"/>
              <a:gd name="T113" fmla="*/ 177 h 179"/>
              <a:gd name="T114" fmla="*/ 325 w 337"/>
              <a:gd name="T115" fmla="*/ 179 h 179"/>
              <a:gd name="T116" fmla="*/ 337 w 337"/>
              <a:gd name="T117" fmla="*/ 179 h 179"/>
              <a:gd name="T118" fmla="*/ 337 w 337"/>
              <a:gd name="T119" fmla="*/ 179 h 179"/>
              <a:gd name="T120" fmla="*/ 337 w 337"/>
              <a:gd name="T121" fmla="*/ 84 h 17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7" h="179">
                <a:moveTo>
                  <a:pt x="337" y="84"/>
                </a:moveTo>
                <a:cubicBezTo>
                  <a:pt x="331" y="78"/>
                  <a:pt x="331" y="78"/>
                  <a:pt x="331" y="78"/>
                </a:cubicBezTo>
                <a:cubicBezTo>
                  <a:pt x="325" y="74"/>
                  <a:pt x="325" y="74"/>
                  <a:pt x="325" y="74"/>
                </a:cubicBezTo>
                <a:cubicBezTo>
                  <a:pt x="325" y="40"/>
                  <a:pt x="325" y="40"/>
                  <a:pt x="325" y="40"/>
                </a:cubicBezTo>
                <a:cubicBezTo>
                  <a:pt x="325" y="40"/>
                  <a:pt x="325" y="40"/>
                  <a:pt x="325" y="40"/>
                </a:cubicBezTo>
                <a:cubicBezTo>
                  <a:pt x="325" y="39"/>
                  <a:pt x="325" y="39"/>
                  <a:pt x="325" y="39"/>
                </a:cubicBezTo>
                <a:cubicBezTo>
                  <a:pt x="325" y="0"/>
                  <a:pt x="325" y="0"/>
                  <a:pt x="325" y="0"/>
                </a:cubicBezTo>
                <a:cubicBezTo>
                  <a:pt x="41" y="0"/>
                  <a:pt x="41" y="0"/>
                  <a:pt x="41" y="0"/>
                </a:cubicBezTo>
                <a:cubicBezTo>
                  <a:pt x="40" y="0"/>
                  <a:pt x="40" y="0"/>
                  <a:pt x="4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40"/>
                  <a:pt x="0" y="40"/>
                  <a:pt x="0" y="40"/>
                </a:cubicBezTo>
                <a:cubicBezTo>
                  <a:pt x="0" y="40"/>
                  <a:pt x="0" y="40"/>
                  <a:pt x="0" y="40"/>
                </a:cubicBezTo>
                <a:cubicBezTo>
                  <a:pt x="117" y="40"/>
                  <a:pt x="117" y="40"/>
                  <a:pt x="117" y="40"/>
                </a:cubicBezTo>
                <a:cubicBezTo>
                  <a:pt x="117" y="129"/>
                  <a:pt x="117" y="129"/>
                  <a:pt x="117" y="129"/>
                </a:cubicBezTo>
                <a:cubicBezTo>
                  <a:pt x="121" y="137"/>
                  <a:pt x="121" y="137"/>
                  <a:pt x="121" y="137"/>
                </a:cubicBezTo>
                <a:cubicBezTo>
                  <a:pt x="140" y="137"/>
                  <a:pt x="140" y="137"/>
                  <a:pt x="140" y="137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0" y="144"/>
                  <a:pt x="140" y="144"/>
                  <a:pt x="140" y="144"/>
                </a:cubicBezTo>
                <a:cubicBezTo>
                  <a:pt x="141" y="145"/>
                  <a:pt x="144" y="149"/>
                  <a:pt x="147" y="149"/>
                </a:cubicBezTo>
                <a:cubicBezTo>
                  <a:pt x="155" y="149"/>
                  <a:pt x="155" y="149"/>
                  <a:pt x="155" y="149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56" y="149"/>
                  <a:pt x="156" y="149"/>
                  <a:pt x="156" y="149"/>
                </a:cubicBezTo>
                <a:cubicBezTo>
                  <a:pt x="156" y="148"/>
                  <a:pt x="156" y="148"/>
                  <a:pt x="157" y="148"/>
                </a:cubicBezTo>
                <a:cubicBezTo>
                  <a:pt x="157" y="148"/>
                  <a:pt x="158" y="149"/>
                  <a:pt x="159" y="149"/>
                </a:cubicBezTo>
                <a:cubicBezTo>
                  <a:pt x="161" y="150"/>
                  <a:pt x="162" y="150"/>
                  <a:pt x="163" y="150"/>
                </a:cubicBezTo>
                <a:cubicBezTo>
                  <a:pt x="165" y="150"/>
                  <a:pt x="167" y="149"/>
                  <a:pt x="168" y="149"/>
                </a:cubicBezTo>
                <a:cubicBezTo>
                  <a:pt x="178" y="150"/>
                  <a:pt x="178" y="150"/>
                  <a:pt x="178" y="150"/>
                </a:cubicBezTo>
                <a:cubicBezTo>
                  <a:pt x="185" y="155"/>
                  <a:pt x="185" y="155"/>
                  <a:pt x="185" y="155"/>
                </a:cubicBezTo>
                <a:cubicBezTo>
                  <a:pt x="189" y="160"/>
                  <a:pt x="189" y="160"/>
                  <a:pt x="189" y="160"/>
                </a:cubicBezTo>
                <a:cubicBezTo>
                  <a:pt x="189" y="163"/>
                  <a:pt x="189" y="163"/>
                  <a:pt x="189" y="163"/>
                </a:cubicBezTo>
                <a:cubicBezTo>
                  <a:pt x="193" y="167"/>
                  <a:pt x="193" y="167"/>
                  <a:pt x="193" y="167"/>
                </a:cubicBezTo>
                <a:cubicBezTo>
                  <a:pt x="197" y="167"/>
                  <a:pt x="197" y="167"/>
                  <a:pt x="197" y="167"/>
                </a:cubicBezTo>
                <a:cubicBezTo>
                  <a:pt x="202" y="161"/>
                  <a:pt x="202" y="161"/>
                  <a:pt x="202" y="161"/>
                </a:cubicBezTo>
                <a:cubicBezTo>
                  <a:pt x="207" y="163"/>
                  <a:pt x="207" y="163"/>
                  <a:pt x="207" y="163"/>
                </a:cubicBezTo>
                <a:cubicBezTo>
                  <a:pt x="207" y="167"/>
                  <a:pt x="207" y="167"/>
                  <a:pt x="207" y="167"/>
                </a:cubicBezTo>
                <a:cubicBezTo>
                  <a:pt x="246" y="167"/>
                  <a:pt x="246" y="167"/>
                  <a:pt x="246" y="167"/>
                </a:cubicBezTo>
                <a:cubicBezTo>
                  <a:pt x="246" y="177"/>
                  <a:pt x="246" y="177"/>
                  <a:pt x="246" y="177"/>
                </a:cubicBezTo>
                <a:cubicBezTo>
                  <a:pt x="262" y="177"/>
                  <a:pt x="262" y="177"/>
                  <a:pt x="262" y="177"/>
                </a:cubicBezTo>
                <a:cubicBezTo>
                  <a:pt x="262" y="178"/>
                  <a:pt x="263" y="178"/>
                  <a:pt x="264" y="179"/>
                </a:cubicBezTo>
                <a:cubicBezTo>
                  <a:pt x="265" y="179"/>
                  <a:pt x="266" y="178"/>
                  <a:pt x="266" y="177"/>
                </a:cubicBezTo>
                <a:cubicBezTo>
                  <a:pt x="268" y="175"/>
                  <a:pt x="271" y="174"/>
                  <a:pt x="271" y="174"/>
                </a:cubicBezTo>
                <a:cubicBezTo>
                  <a:pt x="272" y="173"/>
                  <a:pt x="272" y="173"/>
                  <a:pt x="272" y="173"/>
                </a:cubicBezTo>
                <a:cubicBezTo>
                  <a:pt x="272" y="173"/>
                  <a:pt x="272" y="173"/>
                  <a:pt x="272" y="173"/>
                </a:cubicBezTo>
                <a:cubicBezTo>
                  <a:pt x="273" y="172"/>
                  <a:pt x="275" y="171"/>
                  <a:pt x="276" y="171"/>
                </a:cubicBezTo>
                <a:cubicBezTo>
                  <a:pt x="279" y="171"/>
                  <a:pt x="279" y="171"/>
                  <a:pt x="279" y="171"/>
                </a:cubicBezTo>
                <a:cubicBezTo>
                  <a:pt x="291" y="170"/>
                  <a:pt x="291" y="170"/>
                  <a:pt x="291" y="170"/>
                </a:cubicBezTo>
                <a:cubicBezTo>
                  <a:pt x="292" y="169"/>
                  <a:pt x="292" y="169"/>
                  <a:pt x="292" y="169"/>
                </a:cubicBezTo>
                <a:cubicBezTo>
                  <a:pt x="292" y="168"/>
                  <a:pt x="295" y="166"/>
                  <a:pt x="298" y="166"/>
                </a:cubicBezTo>
                <a:cubicBezTo>
                  <a:pt x="298" y="166"/>
                  <a:pt x="299" y="166"/>
                  <a:pt x="300" y="166"/>
                </a:cubicBezTo>
                <a:cubicBezTo>
                  <a:pt x="304" y="168"/>
                  <a:pt x="307" y="172"/>
                  <a:pt x="308" y="173"/>
                </a:cubicBezTo>
                <a:cubicBezTo>
                  <a:pt x="308" y="174"/>
                  <a:pt x="308" y="174"/>
                  <a:pt x="308" y="174"/>
                </a:cubicBezTo>
                <a:cubicBezTo>
                  <a:pt x="316" y="175"/>
                  <a:pt x="316" y="175"/>
                  <a:pt x="316" y="175"/>
                </a:cubicBezTo>
                <a:cubicBezTo>
                  <a:pt x="316" y="176"/>
                  <a:pt x="316" y="178"/>
                  <a:pt x="318" y="179"/>
                </a:cubicBezTo>
                <a:cubicBezTo>
                  <a:pt x="318" y="179"/>
                  <a:pt x="318" y="179"/>
                  <a:pt x="318" y="179"/>
                </a:cubicBezTo>
                <a:cubicBezTo>
                  <a:pt x="319" y="179"/>
                  <a:pt x="319" y="179"/>
                  <a:pt x="319" y="179"/>
                </a:cubicBezTo>
                <a:cubicBezTo>
                  <a:pt x="319" y="179"/>
                  <a:pt x="319" y="179"/>
                  <a:pt x="320" y="179"/>
                </a:cubicBezTo>
                <a:cubicBezTo>
                  <a:pt x="323" y="177"/>
                  <a:pt x="323" y="177"/>
                  <a:pt x="323" y="177"/>
                </a:cubicBezTo>
                <a:cubicBezTo>
                  <a:pt x="325" y="179"/>
                  <a:pt x="325" y="179"/>
                  <a:pt x="325" y="179"/>
                </a:cubicBezTo>
                <a:cubicBezTo>
                  <a:pt x="337" y="179"/>
                  <a:pt x="337" y="179"/>
                  <a:pt x="337" y="179"/>
                </a:cubicBezTo>
                <a:cubicBezTo>
                  <a:pt x="337" y="179"/>
                  <a:pt x="337" y="179"/>
                  <a:pt x="337" y="179"/>
                </a:cubicBezTo>
                <a:lnTo>
                  <a:pt x="337" y="84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Freeform 25"/>
          <p:cNvSpPr>
            <a:spLocks/>
          </p:cNvSpPr>
          <p:nvPr/>
        </p:nvSpPr>
        <p:spPr bwMode="auto">
          <a:xfrm>
            <a:off x="5359628" y="2897899"/>
            <a:ext cx="980389" cy="456912"/>
          </a:xfrm>
          <a:custGeom>
            <a:avLst/>
            <a:gdLst>
              <a:gd name="T0" fmla="*/ 666 w 666"/>
              <a:gd name="T1" fmla="*/ 272 h 294"/>
              <a:gd name="T2" fmla="*/ 626 w 666"/>
              <a:gd name="T3" fmla="*/ 248 h 294"/>
              <a:gd name="T4" fmla="*/ 626 w 666"/>
              <a:gd name="T5" fmla="*/ 248 h 294"/>
              <a:gd name="T6" fmla="*/ 626 w 666"/>
              <a:gd name="T7" fmla="*/ 248 h 294"/>
              <a:gd name="T8" fmla="*/ 624 w 666"/>
              <a:gd name="T9" fmla="*/ 246 h 294"/>
              <a:gd name="T10" fmla="*/ 626 w 666"/>
              <a:gd name="T11" fmla="*/ 246 h 294"/>
              <a:gd name="T12" fmla="*/ 622 w 666"/>
              <a:gd name="T13" fmla="*/ 210 h 294"/>
              <a:gd name="T14" fmla="*/ 622 w 666"/>
              <a:gd name="T15" fmla="*/ 158 h 294"/>
              <a:gd name="T16" fmla="*/ 598 w 666"/>
              <a:gd name="T17" fmla="*/ 148 h 294"/>
              <a:gd name="T18" fmla="*/ 598 w 666"/>
              <a:gd name="T19" fmla="*/ 88 h 294"/>
              <a:gd name="T20" fmla="*/ 574 w 666"/>
              <a:gd name="T21" fmla="*/ 50 h 294"/>
              <a:gd name="T22" fmla="*/ 550 w 666"/>
              <a:gd name="T23" fmla="*/ 40 h 294"/>
              <a:gd name="T24" fmla="*/ 526 w 666"/>
              <a:gd name="T25" fmla="*/ 22 h 294"/>
              <a:gd name="T26" fmla="*/ 444 w 666"/>
              <a:gd name="T27" fmla="*/ 22 h 294"/>
              <a:gd name="T28" fmla="*/ 416 w 666"/>
              <a:gd name="T29" fmla="*/ 0 h 294"/>
              <a:gd name="T30" fmla="*/ 0 w 666"/>
              <a:gd name="T31" fmla="*/ 0 h 294"/>
              <a:gd name="T32" fmla="*/ 0 w 666"/>
              <a:gd name="T33" fmla="*/ 210 h 294"/>
              <a:gd name="T34" fmla="*/ 166 w 666"/>
              <a:gd name="T35" fmla="*/ 210 h 294"/>
              <a:gd name="T36" fmla="*/ 166 w 666"/>
              <a:gd name="T37" fmla="*/ 294 h 294"/>
              <a:gd name="T38" fmla="*/ 666 w 666"/>
              <a:gd name="T39" fmla="*/ 294 h 294"/>
              <a:gd name="T40" fmla="*/ 666 w 666"/>
              <a:gd name="T41" fmla="*/ 272 h 294"/>
              <a:gd name="T42" fmla="*/ 666 w 666"/>
              <a:gd name="T43" fmla="*/ 272 h 29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</a:cxnLst>
            <a:rect l="0" t="0" r="r" b="b"/>
            <a:pathLst>
              <a:path w="666" h="294">
                <a:moveTo>
                  <a:pt x="666" y="272"/>
                </a:moveTo>
                <a:lnTo>
                  <a:pt x="626" y="248"/>
                </a:lnTo>
                <a:lnTo>
                  <a:pt x="626" y="248"/>
                </a:lnTo>
                <a:lnTo>
                  <a:pt x="626" y="248"/>
                </a:lnTo>
                <a:lnTo>
                  <a:pt x="624" y="246"/>
                </a:lnTo>
                <a:lnTo>
                  <a:pt x="626" y="246"/>
                </a:lnTo>
                <a:lnTo>
                  <a:pt x="622" y="210"/>
                </a:lnTo>
                <a:lnTo>
                  <a:pt x="622" y="158"/>
                </a:lnTo>
                <a:lnTo>
                  <a:pt x="598" y="148"/>
                </a:lnTo>
                <a:lnTo>
                  <a:pt x="598" y="88"/>
                </a:lnTo>
                <a:lnTo>
                  <a:pt x="574" y="50"/>
                </a:lnTo>
                <a:lnTo>
                  <a:pt x="550" y="40"/>
                </a:lnTo>
                <a:lnTo>
                  <a:pt x="526" y="22"/>
                </a:lnTo>
                <a:lnTo>
                  <a:pt x="444" y="22"/>
                </a:lnTo>
                <a:lnTo>
                  <a:pt x="416" y="0"/>
                </a:lnTo>
                <a:lnTo>
                  <a:pt x="0" y="0"/>
                </a:lnTo>
                <a:lnTo>
                  <a:pt x="0" y="210"/>
                </a:lnTo>
                <a:lnTo>
                  <a:pt x="166" y="210"/>
                </a:lnTo>
                <a:lnTo>
                  <a:pt x="166" y="294"/>
                </a:lnTo>
                <a:lnTo>
                  <a:pt x="666" y="294"/>
                </a:lnTo>
                <a:lnTo>
                  <a:pt x="666" y="272"/>
                </a:lnTo>
                <a:lnTo>
                  <a:pt x="666" y="272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Freeform 26"/>
          <p:cNvSpPr>
            <a:spLocks/>
          </p:cNvSpPr>
          <p:nvPr/>
        </p:nvSpPr>
        <p:spPr bwMode="auto">
          <a:xfrm>
            <a:off x="4812023" y="3224264"/>
            <a:ext cx="791966" cy="582795"/>
          </a:xfrm>
          <a:custGeom>
            <a:avLst/>
            <a:gdLst>
              <a:gd name="T0" fmla="*/ 536 w 538"/>
              <a:gd name="T1" fmla="*/ 86 h 375"/>
              <a:gd name="T2" fmla="*/ 536 w 538"/>
              <a:gd name="T3" fmla="*/ 84 h 375"/>
              <a:gd name="T4" fmla="*/ 538 w 538"/>
              <a:gd name="T5" fmla="*/ 84 h 375"/>
              <a:gd name="T6" fmla="*/ 538 w 538"/>
              <a:gd name="T7" fmla="*/ 0 h 375"/>
              <a:gd name="T8" fmla="*/ 372 w 538"/>
              <a:gd name="T9" fmla="*/ 0 h 375"/>
              <a:gd name="T10" fmla="*/ 2 w 538"/>
              <a:gd name="T11" fmla="*/ 0 h 375"/>
              <a:gd name="T12" fmla="*/ 0 w 538"/>
              <a:gd name="T13" fmla="*/ 0 h 375"/>
              <a:gd name="T14" fmla="*/ 0 w 538"/>
              <a:gd name="T15" fmla="*/ 373 h 375"/>
              <a:gd name="T16" fmla="*/ 0 w 538"/>
              <a:gd name="T17" fmla="*/ 375 h 375"/>
              <a:gd name="T18" fmla="*/ 2 w 538"/>
              <a:gd name="T19" fmla="*/ 375 h 375"/>
              <a:gd name="T20" fmla="*/ 456 w 538"/>
              <a:gd name="T21" fmla="*/ 375 h 375"/>
              <a:gd name="T22" fmla="*/ 536 w 538"/>
              <a:gd name="T23" fmla="*/ 375 h 375"/>
              <a:gd name="T24" fmla="*/ 536 w 538"/>
              <a:gd name="T25" fmla="*/ 86 h 375"/>
              <a:gd name="T26" fmla="*/ 536 w 538"/>
              <a:gd name="T27" fmla="*/ 86 h 3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538" h="375">
                <a:moveTo>
                  <a:pt x="536" y="86"/>
                </a:moveTo>
                <a:lnTo>
                  <a:pt x="536" y="84"/>
                </a:lnTo>
                <a:lnTo>
                  <a:pt x="538" y="84"/>
                </a:lnTo>
                <a:lnTo>
                  <a:pt x="538" y="0"/>
                </a:lnTo>
                <a:lnTo>
                  <a:pt x="372" y="0"/>
                </a:lnTo>
                <a:lnTo>
                  <a:pt x="2" y="0"/>
                </a:lnTo>
                <a:lnTo>
                  <a:pt x="0" y="0"/>
                </a:lnTo>
                <a:lnTo>
                  <a:pt x="0" y="373"/>
                </a:lnTo>
                <a:lnTo>
                  <a:pt x="0" y="375"/>
                </a:lnTo>
                <a:lnTo>
                  <a:pt x="2" y="375"/>
                </a:lnTo>
                <a:lnTo>
                  <a:pt x="456" y="375"/>
                </a:lnTo>
                <a:lnTo>
                  <a:pt x="536" y="375"/>
                </a:lnTo>
                <a:lnTo>
                  <a:pt x="536" y="86"/>
                </a:lnTo>
                <a:lnTo>
                  <a:pt x="536" y="86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Freeform 27"/>
          <p:cNvSpPr>
            <a:spLocks/>
          </p:cNvSpPr>
          <p:nvPr/>
        </p:nvSpPr>
        <p:spPr bwMode="auto">
          <a:xfrm>
            <a:off x="3044083" y="2409906"/>
            <a:ext cx="895010" cy="637189"/>
          </a:xfrm>
          <a:custGeom>
            <a:avLst/>
            <a:gdLst>
              <a:gd name="T0" fmla="*/ 287 w 304"/>
              <a:gd name="T1" fmla="*/ 205 h 205"/>
              <a:gd name="T2" fmla="*/ 287 w 304"/>
              <a:gd name="T3" fmla="*/ 179 h 205"/>
              <a:gd name="T4" fmla="*/ 285 w 304"/>
              <a:gd name="T5" fmla="*/ 160 h 205"/>
              <a:gd name="T6" fmla="*/ 287 w 304"/>
              <a:gd name="T7" fmla="*/ 130 h 205"/>
              <a:gd name="T8" fmla="*/ 292 w 304"/>
              <a:gd name="T9" fmla="*/ 115 h 205"/>
              <a:gd name="T10" fmla="*/ 292 w 304"/>
              <a:gd name="T11" fmla="*/ 103 h 205"/>
              <a:gd name="T12" fmla="*/ 289 w 304"/>
              <a:gd name="T13" fmla="*/ 82 h 205"/>
              <a:gd name="T14" fmla="*/ 287 w 304"/>
              <a:gd name="T15" fmla="*/ 78 h 205"/>
              <a:gd name="T16" fmla="*/ 289 w 304"/>
              <a:gd name="T17" fmla="*/ 68 h 205"/>
              <a:gd name="T18" fmla="*/ 304 w 304"/>
              <a:gd name="T19" fmla="*/ 56 h 205"/>
              <a:gd name="T20" fmla="*/ 304 w 304"/>
              <a:gd name="T21" fmla="*/ 30 h 205"/>
              <a:gd name="T22" fmla="*/ 300 w 304"/>
              <a:gd name="T23" fmla="*/ 21 h 205"/>
              <a:gd name="T24" fmla="*/ 294 w 304"/>
              <a:gd name="T25" fmla="*/ 15 h 205"/>
              <a:gd name="T26" fmla="*/ 288 w 304"/>
              <a:gd name="T27" fmla="*/ 15 h 205"/>
              <a:gd name="T28" fmla="*/ 287 w 304"/>
              <a:gd name="T29" fmla="*/ 16 h 205"/>
              <a:gd name="T30" fmla="*/ 287 w 304"/>
              <a:gd name="T31" fmla="*/ 16 h 205"/>
              <a:gd name="T32" fmla="*/ 287 w 304"/>
              <a:gd name="T33" fmla="*/ 16 h 205"/>
              <a:gd name="T34" fmla="*/ 287 w 304"/>
              <a:gd name="T35" fmla="*/ 16 h 205"/>
              <a:gd name="T36" fmla="*/ 286 w 304"/>
              <a:gd name="T37" fmla="*/ 16 h 205"/>
              <a:gd name="T38" fmla="*/ 281 w 304"/>
              <a:gd name="T39" fmla="*/ 16 h 205"/>
              <a:gd name="T40" fmla="*/ 270 w 304"/>
              <a:gd name="T41" fmla="*/ 15 h 205"/>
              <a:gd name="T42" fmla="*/ 260 w 304"/>
              <a:gd name="T43" fmla="*/ 15 h 205"/>
              <a:gd name="T44" fmla="*/ 249 w 304"/>
              <a:gd name="T45" fmla="*/ 15 h 205"/>
              <a:gd name="T46" fmla="*/ 210 w 304"/>
              <a:gd name="T47" fmla="*/ 15 h 205"/>
              <a:gd name="T48" fmla="*/ 193 w 304"/>
              <a:gd name="T49" fmla="*/ 30 h 205"/>
              <a:gd name="T50" fmla="*/ 67 w 304"/>
              <a:gd name="T51" fmla="*/ 30 h 205"/>
              <a:gd name="T52" fmla="*/ 67 w 304"/>
              <a:gd name="T53" fmla="*/ 19 h 205"/>
              <a:gd name="T54" fmla="*/ 56 w 304"/>
              <a:gd name="T55" fmla="*/ 0 h 205"/>
              <a:gd name="T56" fmla="*/ 23 w 304"/>
              <a:gd name="T57" fmla="*/ 0 h 205"/>
              <a:gd name="T58" fmla="*/ 23 w 304"/>
              <a:gd name="T59" fmla="*/ 8 h 205"/>
              <a:gd name="T60" fmla="*/ 19 w 304"/>
              <a:gd name="T61" fmla="*/ 12 h 205"/>
              <a:gd name="T62" fmla="*/ 19 w 304"/>
              <a:gd name="T63" fmla="*/ 4 h 205"/>
              <a:gd name="T64" fmla="*/ 15 w 304"/>
              <a:gd name="T65" fmla="*/ 0 h 205"/>
              <a:gd name="T66" fmla="*/ 15 w 304"/>
              <a:gd name="T67" fmla="*/ 16 h 205"/>
              <a:gd name="T68" fmla="*/ 23 w 304"/>
              <a:gd name="T69" fmla="*/ 20 h 205"/>
              <a:gd name="T70" fmla="*/ 35 w 304"/>
              <a:gd name="T71" fmla="*/ 20 h 205"/>
              <a:gd name="T72" fmla="*/ 46 w 304"/>
              <a:gd name="T73" fmla="*/ 27 h 205"/>
              <a:gd name="T74" fmla="*/ 43 w 304"/>
              <a:gd name="T75" fmla="*/ 27 h 205"/>
              <a:gd name="T76" fmla="*/ 35 w 304"/>
              <a:gd name="T77" fmla="*/ 27 h 205"/>
              <a:gd name="T78" fmla="*/ 23 w 304"/>
              <a:gd name="T79" fmla="*/ 27 h 205"/>
              <a:gd name="T80" fmla="*/ 19 w 304"/>
              <a:gd name="T81" fmla="*/ 27 h 205"/>
              <a:gd name="T82" fmla="*/ 19 w 304"/>
              <a:gd name="T83" fmla="*/ 47 h 205"/>
              <a:gd name="T84" fmla="*/ 23 w 304"/>
              <a:gd name="T85" fmla="*/ 51 h 205"/>
              <a:gd name="T86" fmla="*/ 19 w 304"/>
              <a:gd name="T87" fmla="*/ 55 h 205"/>
              <a:gd name="T88" fmla="*/ 19 w 304"/>
              <a:gd name="T89" fmla="*/ 63 h 205"/>
              <a:gd name="T90" fmla="*/ 19 w 304"/>
              <a:gd name="T91" fmla="*/ 70 h 205"/>
              <a:gd name="T92" fmla="*/ 7 w 304"/>
              <a:gd name="T93" fmla="*/ 168 h 205"/>
              <a:gd name="T94" fmla="*/ 11 w 304"/>
              <a:gd name="T95" fmla="*/ 172 h 205"/>
              <a:gd name="T96" fmla="*/ 11 w 304"/>
              <a:gd name="T97" fmla="*/ 180 h 205"/>
              <a:gd name="T98" fmla="*/ 7 w 304"/>
              <a:gd name="T99" fmla="*/ 180 h 205"/>
              <a:gd name="T100" fmla="*/ 4 w 304"/>
              <a:gd name="T101" fmla="*/ 187 h 205"/>
              <a:gd name="T102" fmla="*/ 0 w 304"/>
              <a:gd name="T103" fmla="*/ 205 h 205"/>
              <a:gd name="T104" fmla="*/ 169 w 304"/>
              <a:gd name="T105" fmla="*/ 205 h 205"/>
              <a:gd name="T106" fmla="*/ 287 w 304"/>
              <a:gd name="T107" fmla="*/ 205 h 20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04" h="205">
                <a:moveTo>
                  <a:pt x="287" y="205"/>
                </a:moveTo>
                <a:cubicBezTo>
                  <a:pt x="287" y="179"/>
                  <a:pt x="287" y="179"/>
                  <a:pt x="287" y="179"/>
                </a:cubicBezTo>
                <a:cubicBezTo>
                  <a:pt x="285" y="160"/>
                  <a:pt x="285" y="160"/>
                  <a:pt x="285" y="160"/>
                </a:cubicBezTo>
                <a:cubicBezTo>
                  <a:pt x="287" y="130"/>
                  <a:pt x="287" y="130"/>
                  <a:pt x="287" y="130"/>
                </a:cubicBezTo>
                <a:cubicBezTo>
                  <a:pt x="292" y="115"/>
                  <a:pt x="292" y="115"/>
                  <a:pt x="292" y="115"/>
                </a:cubicBezTo>
                <a:cubicBezTo>
                  <a:pt x="292" y="103"/>
                  <a:pt x="292" y="103"/>
                  <a:pt x="292" y="103"/>
                </a:cubicBezTo>
                <a:cubicBezTo>
                  <a:pt x="289" y="82"/>
                  <a:pt x="289" y="82"/>
                  <a:pt x="289" y="82"/>
                </a:cubicBezTo>
                <a:cubicBezTo>
                  <a:pt x="287" y="78"/>
                  <a:pt x="287" y="78"/>
                  <a:pt x="287" y="78"/>
                </a:cubicBezTo>
                <a:cubicBezTo>
                  <a:pt x="289" y="68"/>
                  <a:pt x="289" y="68"/>
                  <a:pt x="289" y="68"/>
                </a:cubicBezTo>
                <a:cubicBezTo>
                  <a:pt x="304" y="56"/>
                  <a:pt x="304" y="56"/>
                  <a:pt x="304" y="56"/>
                </a:cubicBezTo>
                <a:cubicBezTo>
                  <a:pt x="304" y="30"/>
                  <a:pt x="304" y="30"/>
                  <a:pt x="304" y="30"/>
                </a:cubicBezTo>
                <a:cubicBezTo>
                  <a:pt x="300" y="21"/>
                  <a:pt x="300" y="21"/>
                  <a:pt x="300" y="21"/>
                </a:cubicBezTo>
                <a:cubicBezTo>
                  <a:pt x="294" y="15"/>
                  <a:pt x="294" y="15"/>
                  <a:pt x="294" y="15"/>
                </a:cubicBezTo>
                <a:cubicBezTo>
                  <a:pt x="294" y="15"/>
                  <a:pt x="291" y="15"/>
                  <a:pt x="288" y="15"/>
                </a:cubicBezTo>
                <a:cubicBezTo>
                  <a:pt x="287" y="16"/>
                  <a:pt x="287" y="16"/>
                  <a:pt x="287" y="16"/>
                </a:cubicBezTo>
                <a:cubicBezTo>
                  <a:pt x="287" y="16"/>
                  <a:pt x="287" y="16"/>
                  <a:pt x="287" y="16"/>
                </a:cubicBezTo>
                <a:cubicBezTo>
                  <a:pt x="287" y="16"/>
                  <a:pt x="287" y="16"/>
                  <a:pt x="287" y="16"/>
                </a:cubicBezTo>
                <a:cubicBezTo>
                  <a:pt x="287" y="16"/>
                  <a:pt x="287" y="16"/>
                  <a:pt x="287" y="16"/>
                </a:cubicBezTo>
                <a:cubicBezTo>
                  <a:pt x="286" y="16"/>
                  <a:pt x="286" y="16"/>
                  <a:pt x="286" y="16"/>
                </a:cubicBezTo>
                <a:cubicBezTo>
                  <a:pt x="285" y="16"/>
                  <a:pt x="283" y="16"/>
                  <a:pt x="281" y="16"/>
                </a:cubicBezTo>
                <a:cubicBezTo>
                  <a:pt x="277" y="16"/>
                  <a:pt x="273" y="15"/>
                  <a:pt x="270" y="15"/>
                </a:cubicBezTo>
                <a:cubicBezTo>
                  <a:pt x="267" y="15"/>
                  <a:pt x="264" y="15"/>
                  <a:pt x="260" y="15"/>
                </a:cubicBezTo>
                <a:cubicBezTo>
                  <a:pt x="254" y="15"/>
                  <a:pt x="249" y="15"/>
                  <a:pt x="249" y="15"/>
                </a:cubicBezTo>
                <a:cubicBezTo>
                  <a:pt x="210" y="15"/>
                  <a:pt x="210" y="15"/>
                  <a:pt x="210" y="15"/>
                </a:cubicBezTo>
                <a:cubicBezTo>
                  <a:pt x="193" y="30"/>
                  <a:pt x="193" y="30"/>
                  <a:pt x="193" y="30"/>
                </a:cubicBezTo>
                <a:cubicBezTo>
                  <a:pt x="67" y="30"/>
                  <a:pt x="67" y="30"/>
                  <a:pt x="67" y="30"/>
                </a:cubicBezTo>
                <a:cubicBezTo>
                  <a:pt x="67" y="19"/>
                  <a:pt x="67" y="19"/>
                  <a:pt x="67" y="19"/>
                </a:cubicBezTo>
                <a:cubicBezTo>
                  <a:pt x="56" y="0"/>
                  <a:pt x="56" y="0"/>
                  <a:pt x="56" y="0"/>
                </a:cubicBezTo>
                <a:cubicBezTo>
                  <a:pt x="23" y="0"/>
                  <a:pt x="23" y="0"/>
                  <a:pt x="23" y="0"/>
                </a:cubicBezTo>
                <a:cubicBezTo>
                  <a:pt x="23" y="8"/>
                  <a:pt x="23" y="8"/>
                  <a:pt x="23" y="8"/>
                </a:cubicBezTo>
                <a:cubicBezTo>
                  <a:pt x="19" y="12"/>
                  <a:pt x="19" y="12"/>
                  <a:pt x="19" y="12"/>
                </a:cubicBezTo>
                <a:cubicBezTo>
                  <a:pt x="19" y="4"/>
                  <a:pt x="19" y="4"/>
                  <a:pt x="19" y="4"/>
                </a:cubicBezTo>
                <a:cubicBezTo>
                  <a:pt x="15" y="0"/>
                  <a:pt x="15" y="0"/>
                  <a:pt x="15" y="0"/>
                </a:cubicBezTo>
                <a:cubicBezTo>
                  <a:pt x="15" y="16"/>
                  <a:pt x="15" y="16"/>
                  <a:pt x="15" y="16"/>
                </a:cubicBezTo>
                <a:cubicBezTo>
                  <a:pt x="23" y="20"/>
                  <a:pt x="23" y="20"/>
                  <a:pt x="23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46" y="27"/>
                  <a:pt x="46" y="27"/>
                  <a:pt x="46" y="27"/>
                </a:cubicBezTo>
                <a:cubicBezTo>
                  <a:pt x="43" y="27"/>
                  <a:pt x="43" y="27"/>
                  <a:pt x="43" y="27"/>
                </a:cubicBezTo>
                <a:cubicBezTo>
                  <a:pt x="35" y="27"/>
                  <a:pt x="35" y="27"/>
                  <a:pt x="35" y="27"/>
                </a:cubicBezTo>
                <a:cubicBezTo>
                  <a:pt x="23" y="27"/>
                  <a:pt x="23" y="27"/>
                  <a:pt x="23" y="27"/>
                </a:cubicBezTo>
                <a:cubicBezTo>
                  <a:pt x="19" y="27"/>
                  <a:pt x="19" y="27"/>
                  <a:pt x="19" y="27"/>
                </a:cubicBezTo>
                <a:cubicBezTo>
                  <a:pt x="19" y="47"/>
                  <a:pt x="19" y="47"/>
                  <a:pt x="19" y="47"/>
                </a:cubicBezTo>
                <a:cubicBezTo>
                  <a:pt x="23" y="51"/>
                  <a:pt x="23" y="51"/>
                  <a:pt x="23" y="51"/>
                </a:cubicBezTo>
                <a:cubicBezTo>
                  <a:pt x="19" y="55"/>
                  <a:pt x="19" y="55"/>
                  <a:pt x="19" y="55"/>
                </a:cubicBezTo>
                <a:cubicBezTo>
                  <a:pt x="19" y="63"/>
                  <a:pt x="19" y="63"/>
                  <a:pt x="19" y="63"/>
                </a:cubicBezTo>
                <a:cubicBezTo>
                  <a:pt x="19" y="70"/>
                  <a:pt x="19" y="70"/>
                  <a:pt x="19" y="70"/>
                </a:cubicBezTo>
                <a:cubicBezTo>
                  <a:pt x="7" y="168"/>
                  <a:pt x="7" y="168"/>
                  <a:pt x="7" y="168"/>
                </a:cubicBezTo>
                <a:cubicBezTo>
                  <a:pt x="11" y="172"/>
                  <a:pt x="11" y="172"/>
                  <a:pt x="11" y="172"/>
                </a:cubicBezTo>
                <a:cubicBezTo>
                  <a:pt x="11" y="180"/>
                  <a:pt x="11" y="180"/>
                  <a:pt x="11" y="180"/>
                </a:cubicBezTo>
                <a:cubicBezTo>
                  <a:pt x="7" y="180"/>
                  <a:pt x="7" y="180"/>
                  <a:pt x="7" y="180"/>
                </a:cubicBezTo>
                <a:cubicBezTo>
                  <a:pt x="4" y="187"/>
                  <a:pt x="4" y="187"/>
                  <a:pt x="4" y="187"/>
                </a:cubicBezTo>
                <a:cubicBezTo>
                  <a:pt x="0" y="205"/>
                  <a:pt x="0" y="205"/>
                  <a:pt x="0" y="205"/>
                </a:cubicBezTo>
                <a:cubicBezTo>
                  <a:pt x="169" y="205"/>
                  <a:pt x="169" y="205"/>
                  <a:pt x="169" y="205"/>
                </a:cubicBezTo>
                <a:lnTo>
                  <a:pt x="287" y="205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0" name="Freeform 30"/>
          <p:cNvSpPr>
            <a:spLocks/>
          </p:cNvSpPr>
          <p:nvPr/>
        </p:nvSpPr>
        <p:spPr bwMode="auto">
          <a:xfrm>
            <a:off x="8155064" y="3567723"/>
            <a:ext cx="544661" cy="385422"/>
          </a:xfrm>
          <a:custGeom>
            <a:avLst/>
            <a:gdLst>
              <a:gd name="T0" fmla="*/ 156 w 185"/>
              <a:gd name="T1" fmla="*/ 55 h 124"/>
              <a:gd name="T2" fmla="*/ 155 w 185"/>
              <a:gd name="T3" fmla="*/ 3 h 124"/>
              <a:gd name="T4" fmla="*/ 145 w 185"/>
              <a:gd name="T5" fmla="*/ 0 h 124"/>
              <a:gd name="T6" fmla="*/ 0 w 185"/>
              <a:gd name="T7" fmla="*/ 11 h 124"/>
              <a:gd name="T8" fmla="*/ 12 w 185"/>
              <a:gd name="T9" fmla="*/ 7 h 124"/>
              <a:gd name="T10" fmla="*/ 23 w 185"/>
              <a:gd name="T11" fmla="*/ 5 h 124"/>
              <a:gd name="T12" fmla="*/ 40 w 185"/>
              <a:gd name="T13" fmla="*/ 6 h 124"/>
              <a:gd name="T14" fmla="*/ 75 w 185"/>
              <a:gd name="T15" fmla="*/ 5 h 124"/>
              <a:gd name="T16" fmla="*/ 82 w 185"/>
              <a:gd name="T17" fmla="*/ 7 h 124"/>
              <a:gd name="T18" fmla="*/ 79 w 185"/>
              <a:gd name="T19" fmla="*/ 10 h 124"/>
              <a:gd name="T20" fmla="*/ 79 w 185"/>
              <a:gd name="T21" fmla="*/ 12 h 124"/>
              <a:gd name="T22" fmla="*/ 85 w 185"/>
              <a:gd name="T23" fmla="*/ 33 h 124"/>
              <a:gd name="T24" fmla="*/ 81 w 185"/>
              <a:gd name="T25" fmla="*/ 44 h 124"/>
              <a:gd name="T26" fmla="*/ 91 w 185"/>
              <a:gd name="T27" fmla="*/ 52 h 124"/>
              <a:gd name="T28" fmla="*/ 95 w 185"/>
              <a:gd name="T29" fmla="*/ 59 h 124"/>
              <a:gd name="T30" fmla="*/ 95 w 185"/>
              <a:gd name="T31" fmla="*/ 57 h 124"/>
              <a:gd name="T32" fmla="*/ 111 w 185"/>
              <a:gd name="T33" fmla="*/ 65 h 124"/>
              <a:gd name="T34" fmla="*/ 119 w 185"/>
              <a:gd name="T35" fmla="*/ 69 h 124"/>
              <a:gd name="T36" fmla="*/ 126 w 185"/>
              <a:gd name="T37" fmla="*/ 73 h 124"/>
              <a:gd name="T38" fmla="*/ 130 w 185"/>
              <a:gd name="T39" fmla="*/ 65 h 124"/>
              <a:gd name="T40" fmla="*/ 126 w 185"/>
              <a:gd name="T41" fmla="*/ 61 h 124"/>
              <a:gd name="T42" fmla="*/ 126 w 185"/>
              <a:gd name="T43" fmla="*/ 46 h 124"/>
              <a:gd name="T44" fmla="*/ 122 w 185"/>
              <a:gd name="T45" fmla="*/ 22 h 124"/>
              <a:gd name="T46" fmla="*/ 138 w 185"/>
              <a:gd name="T47" fmla="*/ 11 h 124"/>
              <a:gd name="T48" fmla="*/ 150 w 185"/>
              <a:gd name="T49" fmla="*/ 7 h 124"/>
              <a:gd name="T50" fmla="*/ 142 w 185"/>
              <a:gd name="T51" fmla="*/ 18 h 124"/>
              <a:gd name="T52" fmla="*/ 138 w 185"/>
              <a:gd name="T53" fmla="*/ 22 h 124"/>
              <a:gd name="T54" fmla="*/ 138 w 185"/>
              <a:gd name="T55" fmla="*/ 30 h 124"/>
              <a:gd name="T56" fmla="*/ 134 w 185"/>
              <a:gd name="T57" fmla="*/ 38 h 124"/>
              <a:gd name="T58" fmla="*/ 142 w 185"/>
              <a:gd name="T59" fmla="*/ 38 h 124"/>
              <a:gd name="T60" fmla="*/ 138 w 185"/>
              <a:gd name="T61" fmla="*/ 53 h 124"/>
              <a:gd name="T62" fmla="*/ 138 w 185"/>
              <a:gd name="T63" fmla="*/ 61 h 124"/>
              <a:gd name="T64" fmla="*/ 146 w 185"/>
              <a:gd name="T65" fmla="*/ 69 h 124"/>
              <a:gd name="T66" fmla="*/ 154 w 185"/>
              <a:gd name="T67" fmla="*/ 77 h 124"/>
              <a:gd name="T68" fmla="*/ 154 w 185"/>
              <a:gd name="T69" fmla="*/ 85 h 124"/>
              <a:gd name="T70" fmla="*/ 158 w 185"/>
              <a:gd name="T71" fmla="*/ 89 h 124"/>
              <a:gd name="T72" fmla="*/ 146 w 185"/>
              <a:gd name="T73" fmla="*/ 108 h 124"/>
              <a:gd name="T74" fmla="*/ 150 w 185"/>
              <a:gd name="T75" fmla="*/ 124 h 124"/>
              <a:gd name="T76" fmla="*/ 154 w 185"/>
              <a:gd name="T77" fmla="*/ 120 h 124"/>
              <a:gd name="T78" fmla="*/ 173 w 185"/>
              <a:gd name="T79" fmla="*/ 73 h 124"/>
              <a:gd name="T80" fmla="*/ 185 w 185"/>
              <a:gd name="T81" fmla="*/ 57 h 124"/>
              <a:gd name="T82" fmla="*/ 183 w 185"/>
              <a:gd name="T83" fmla="*/ 54 h 1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185" h="124">
                <a:moveTo>
                  <a:pt x="183" y="55"/>
                </a:moveTo>
                <a:cubicBezTo>
                  <a:pt x="156" y="55"/>
                  <a:pt x="156" y="55"/>
                  <a:pt x="156" y="55"/>
                </a:cubicBezTo>
                <a:cubicBezTo>
                  <a:pt x="156" y="3"/>
                  <a:pt x="156" y="3"/>
                  <a:pt x="156" y="3"/>
                </a:cubicBezTo>
                <a:cubicBezTo>
                  <a:pt x="155" y="3"/>
                  <a:pt x="155" y="3"/>
                  <a:pt x="155" y="3"/>
                </a:cubicBezTo>
                <a:cubicBezTo>
                  <a:pt x="155" y="3"/>
                  <a:pt x="155" y="3"/>
                  <a:pt x="155" y="3"/>
                </a:cubicBezTo>
                <a:cubicBezTo>
                  <a:pt x="150" y="3"/>
                  <a:pt x="146" y="0"/>
                  <a:pt x="14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1"/>
                  <a:pt x="0" y="11"/>
                  <a:pt x="0" y="11"/>
                </a:cubicBezTo>
                <a:cubicBezTo>
                  <a:pt x="2" y="11"/>
                  <a:pt x="2" y="11"/>
                  <a:pt x="2" y="11"/>
                </a:cubicBezTo>
                <a:cubicBezTo>
                  <a:pt x="8" y="9"/>
                  <a:pt x="12" y="7"/>
                  <a:pt x="12" y="7"/>
                </a:cubicBezTo>
                <a:cubicBezTo>
                  <a:pt x="17" y="5"/>
                  <a:pt x="17" y="5"/>
                  <a:pt x="17" y="5"/>
                </a:cubicBezTo>
                <a:cubicBezTo>
                  <a:pt x="23" y="5"/>
                  <a:pt x="23" y="5"/>
                  <a:pt x="23" y="5"/>
                </a:cubicBezTo>
                <a:cubicBezTo>
                  <a:pt x="32" y="6"/>
                  <a:pt x="32" y="6"/>
                  <a:pt x="32" y="6"/>
                </a:cubicBezTo>
                <a:cubicBezTo>
                  <a:pt x="40" y="6"/>
                  <a:pt x="40" y="6"/>
                  <a:pt x="40" y="6"/>
                </a:cubicBezTo>
                <a:cubicBezTo>
                  <a:pt x="62" y="3"/>
                  <a:pt x="62" y="3"/>
                  <a:pt x="62" y="3"/>
                </a:cubicBezTo>
                <a:cubicBezTo>
                  <a:pt x="75" y="5"/>
                  <a:pt x="75" y="5"/>
                  <a:pt x="75" y="5"/>
                </a:cubicBezTo>
                <a:cubicBezTo>
                  <a:pt x="76" y="5"/>
                  <a:pt x="79" y="6"/>
                  <a:pt x="82" y="7"/>
                </a:cubicBezTo>
                <a:cubicBezTo>
                  <a:pt x="82" y="7"/>
                  <a:pt x="82" y="7"/>
                  <a:pt x="82" y="7"/>
                </a:cubicBezTo>
                <a:cubicBezTo>
                  <a:pt x="82" y="7"/>
                  <a:pt x="82" y="8"/>
                  <a:pt x="79" y="10"/>
                </a:cubicBezTo>
                <a:cubicBezTo>
                  <a:pt x="79" y="10"/>
                  <a:pt x="79" y="10"/>
                  <a:pt x="79" y="10"/>
                </a:cubicBezTo>
                <a:cubicBezTo>
                  <a:pt x="79" y="11"/>
                  <a:pt x="79" y="11"/>
                  <a:pt x="79" y="11"/>
                </a:cubicBezTo>
                <a:cubicBezTo>
                  <a:pt x="79" y="12"/>
                  <a:pt x="79" y="12"/>
                  <a:pt x="79" y="12"/>
                </a:cubicBezTo>
                <a:cubicBezTo>
                  <a:pt x="79" y="27"/>
                  <a:pt x="79" y="27"/>
                  <a:pt x="79" y="27"/>
                </a:cubicBezTo>
                <a:cubicBezTo>
                  <a:pt x="85" y="33"/>
                  <a:pt x="85" y="33"/>
                  <a:pt x="85" y="33"/>
                </a:cubicBezTo>
                <a:cubicBezTo>
                  <a:pt x="85" y="39"/>
                  <a:pt x="85" y="39"/>
                  <a:pt x="85" y="39"/>
                </a:cubicBezTo>
                <a:cubicBezTo>
                  <a:pt x="81" y="44"/>
                  <a:pt x="81" y="44"/>
                  <a:pt x="81" y="44"/>
                </a:cubicBezTo>
                <a:cubicBezTo>
                  <a:pt x="85" y="48"/>
                  <a:pt x="85" y="48"/>
                  <a:pt x="85" y="48"/>
                </a:cubicBezTo>
                <a:cubicBezTo>
                  <a:pt x="91" y="52"/>
                  <a:pt x="91" y="52"/>
                  <a:pt x="91" y="52"/>
                </a:cubicBezTo>
                <a:cubicBezTo>
                  <a:pt x="95" y="57"/>
                  <a:pt x="95" y="57"/>
                  <a:pt x="95" y="57"/>
                </a:cubicBezTo>
                <a:cubicBezTo>
                  <a:pt x="95" y="59"/>
                  <a:pt x="95" y="59"/>
                  <a:pt x="95" y="59"/>
                </a:cubicBezTo>
                <a:cubicBezTo>
                  <a:pt x="95" y="59"/>
                  <a:pt x="95" y="59"/>
                  <a:pt x="95" y="59"/>
                </a:cubicBezTo>
                <a:cubicBezTo>
                  <a:pt x="95" y="57"/>
                  <a:pt x="95" y="57"/>
                  <a:pt x="95" y="57"/>
                </a:cubicBezTo>
                <a:cubicBezTo>
                  <a:pt x="99" y="61"/>
                  <a:pt x="99" y="61"/>
                  <a:pt x="99" y="61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15" y="65"/>
                  <a:pt x="115" y="65"/>
                  <a:pt x="115" y="65"/>
                </a:cubicBezTo>
                <a:cubicBezTo>
                  <a:pt x="119" y="69"/>
                  <a:pt x="119" y="69"/>
                  <a:pt x="119" y="69"/>
                </a:cubicBezTo>
                <a:cubicBezTo>
                  <a:pt x="122" y="69"/>
                  <a:pt x="122" y="69"/>
                  <a:pt x="122" y="69"/>
                </a:cubicBezTo>
                <a:cubicBezTo>
                  <a:pt x="126" y="73"/>
                  <a:pt x="126" y="73"/>
                  <a:pt x="126" y="73"/>
                </a:cubicBezTo>
                <a:cubicBezTo>
                  <a:pt x="130" y="77"/>
                  <a:pt x="130" y="77"/>
                  <a:pt x="130" y="77"/>
                </a:cubicBezTo>
                <a:cubicBezTo>
                  <a:pt x="130" y="65"/>
                  <a:pt x="130" y="65"/>
                  <a:pt x="130" y="65"/>
                </a:cubicBezTo>
                <a:cubicBezTo>
                  <a:pt x="122" y="61"/>
                  <a:pt x="122" y="61"/>
                  <a:pt x="122" y="61"/>
                </a:cubicBezTo>
                <a:cubicBezTo>
                  <a:pt x="126" y="61"/>
                  <a:pt x="126" y="61"/>
                  <a:pt x="126" y="61"/>
                </a:cubicBezTo>
                <a:cubicBezTo>
                  <a:pt x="126" y="57"/>
                  <a:pt x="126" y="57"/>
                  <a:pt x="126" y="57"/>
                </a:cubicBezTo>
                <a:cubicBezTo>
                  <a:pt x="126" y="46"/>
                  <a:pt x="126" y="46"/>
                  <a:pt x="126" y="46"/>
                </a:cubicBezTo>
                <a:cubicBezTo>
                  <a:pt x="126" y="26"/>
                  <a:pt x="126" y="26"/>
                  <a:pt x="126" y="26"/>
                </a:cubicBezTo>
                <a:cubicBezTo>
                  <a:pt x="122" y="22"/>
                  <a:pt x="122" y="22"/>
                  <a:pt x="122" y="22"/>
                </a:cubicBezTo>
                <a:cubicBezTo>
                  <a:pt x="130" y="18"/>
                  <a:pt x="130" y="18"/>
                  <a:pt x="130" y="18"/>
                </a:cubicBezTo>
                <a:cubicBezTo>
                  <a:pt x="138" y="11"/>
                  <a:pt x="138" y="11"/>
                  <a:pt x="138" y="11"/>
                </a:cubicBezTo>
                <a:cubicBezTo>
                  <a:pt x="146" y="3"/>
                  <a:pt x="146" y="3"/>
                  <a:pt x="146" y="3"/>
                </a:cubicBezTo>
                <a:cubicBezTo>
                  <a:pt x="150" y="7"/>
                  <a:pt x="150" y="7"/>
                  <a:pt x="150" y="7"/>
                </a:cubicBezTo>
                <a:cubicBezTo>
                  <a:pt x="146" y="14"/>
                  <a:pt x="146" y="14"/>
                  <a:pt x="146" y="14"/>
                </a:cubicBezTo>
                <a:cubicBezTo>
                  <a:pt x="142" y="18"/>
                  <a:pt x="142" y="18"/>
                  <a:pt x="142" y="18"/>
                </a:cubicBezTo>
                <a:cubicBezTo>
                  <a:pt x="138" y="18"/>
                  <a:pt x="138" y="18"/>
                  <a:pt x="138" y="18"/>
                </a:cubicBezTo>
                <a:cubicBezTo>
                  <a:pt x="138" y="22"/>
                  <a:pt x="138" y="22"/>
                  <a:pt x="138" y="22"/>
                </a:cubicBezTo>
                <a:cubicBezTo>
                  <a:pt x="138" y="26"/>
                  <a:pt x="138" y="26"/>
                  <a:pt x="138" y="26"/>
                </a:cubicBezTo>
                <a:cubicBezTo>
                  <a:pt x="138" y="30"/>
                  <a:pt x="138" y="30"/>
                  <a:pt x="138" y="30"/>
                </a:cubicBezTo>
                <a:cubicBezTo>
                  <a:pt x="134" y="34"/>
                  <a:pt x="134" y="34"/>
                  <a:pt x="134" y="34"/>
                </a:cubicBezTo>
                <a:cubicBezTo>
                  <a:pt x="134" y="38"/>
                  <a:pt x="134" y="38"/>
                  <a:pt x="134" y="38"/>
                </a:cubicBezTo>
                <a:cubicBezTo>
                  <a:pt x="138" y="38"/>
                  <a:pt x="138" y="38"/>
                  <a:pt x="138" y="38"/>
                </a:cubicBezTo>
                <a:cubicBezTo>
                  <a:pt x="142" y="38"/>
                  <a:pt x="142" y="38"/>
                  <a:pt x="142" y="38"/>
                </a:cubicBezTo>
                <a:cubicBezTo>
                  <a:pt x="142" y="50"/>
                  <a:pt x="142" y="50"/>
                  <a:pt x="142" y="50"/>
                </a:cubicBezTo>
                <a:cubicBezTo>
                  <a:pt x="138" y="53"/>
                  <a:pt x="138" y="53"/>
                  <a:pt x="138" y="53"/>
                </a:cubicBezTo>
                <a:cubicBezTo>
                  <a:pt x="134" y="57"/>
                  <a:pt x="134" y="57"/>
                  <a:pt x="134" y="57"/>
                </a:cubicBezTo>
                <a:cubicBezTo>
                  <a:pt x="138" y="61"/>
                  <a:pt x="138" y="61"/>
                  <a:pt x="138" y="61"/>
                </a:cubicBezTo>
                <a:cubicBezTo>
                  <a:pt x="142" y="69"/>
                  <a:pt x="142" y="69"/>
                  <a:pt x="142" y="69"/>
                </a:cubicBezTo>
                <a:cubicBezTo>
                  <a:pt x="146" y="69"/>
                  <a:pt x="146" y="69"/>
                  <a:pt x="146" y="69"/>
                </a:cubicBezTo>
                <a:cubicBezTo>
                  <a:pt x="150" y="69"/>
                  <a:pt x="150" y="69"/>
                  <a:pt x="150" y="69"/>
                </a:cubicBezTo>
                <a:cubicBezTo>
                  <a:pt x="154" y="77"/>
                  <a:pt x="154" y="77"/>
                  <a:pt x="154" y="77"/>
                </a:cubicBezTo>
                <a:cubicBezTo>
                  <a:pt x="154" y="81"/>
                  <a:pt x="154" y="81"/>
                  <a:pt x="154" y="81"/>
                </a:cubicBezTo>
                <a:cubicBezTo>
                  <a:pt x="154" y="85"/>
                  <a:pt x="154" y="85"/>
                  <a:pt x="154" y="85"/>
                </a:cubicBezTo>
                <a:cubicBezTo>
                  <a:pt x="158" y="85"/>
                  <a:pt x="158" y="85"/>
                  <a:pt x="158" y="85"/>
                </a:cubicBezTo>
                <a:cubicBezTo>
                  <a:pt x="158" y="89"/>
                  <a:pt x="158" y="89"/>
                  <a:pt x="158" y="89"/>
                </a:cubicBezTo>
                <a:cubicBezTo>
                  <a:pt x="154" y="89"/>
                  <a:pt x="154" y="89"/>
                  <a:pt x="154" y="89"/>
                </a:cubicBezTo>
                <a:cubicBezTo>
                  <a:pt x="146" y="108"/>
                  <a:pt x="146" y="108"/>
                  <a:pt x="146" y="108"/>
                </a:cubicBezTo>
                <a:cubicBezTo>
                  <a:pt x="146" y="124"/>
                  <a:pt x="146" y="124"/>
                  <a:pt x="146" y="124"/>
                </a:cubicBezTo>
                <a:cubicBezTo>
                  <a:pt x="150" y="124"/>
                  <a:pt x="150" y="124"/>
                  <a:pt x="150" y="124"/>
                </a:cubicBezTo>
                <a:cubicBezTo>
                  <a:pt x="154" y="124"/>
                  <a:pt x="154" y="124"/>
                  <a:pt x="154" y="124"/>
                </a:cubicBezTo>
                <a:cubicBezTo>
                  <a:pt x="154" y="120"/>
                  <a:pt x="154" y="120"/>
                  <a:pt x="154" y="120"/>
                </a:cubicBezTo>
                <a:cubicBezTo>
                  <a:pt x="173" y="81"/>
                  <a:pt x="173" y="81"/>
                  <a:pt x="173" y="81"/>
                </a:cubicBezTo>
                <a:cubicBezTo>
                  <a:pt x="173" y="73"/>
                  <a:pt x="173" y="73"/>
                  <a:pt x="173" y="73"/>
                </a:cubicBezTo>
                <a:cubicBezTo>
                  <a:pt x="177" y="65"/>
                  <a:pt x="177" y="65"/>
                  <a:pt x="177" y="65"/>
                </a:cubicBezTo>
                <a:cubicBezTo>
                  <a:pt x="185" y="57"/>
                  <a:pt x="185" y="57"/>
                  <a:pt x="185" y="57"/>
                </a:cubicBezTo>
                <a:cubicBezTo>
                  <a:pt x="183" y="54"/>
                  <a:pt x="183" y="54"/>
                  <a:pt x="183" y="54"/>
                </a:cubicBezTo>
                <a:cubicBezTo>
                  <a:pt x="183" y="54"/>
                  <a:pt x="183" y="54"/>
                  <a:pt x="183" y="54"/>
                </a:cubicBezTo>
                <a:lnTo>
                  <a:pt x="183" y="55"/>
                </a:lnTo>
                <a:close/>
              </a:path>
            </a:pathLst>
          </a:custGeom>
          <a:solidFill>
            <a:srgbClr val="0054A6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Freeform 28"/>
          <p:cNvSpPr>
            <a:spLocks/>
          </p:cNvSpPr>
          <p:nvPr/>
        </p:nvSpPr>
        <p:spPr bwMode="auto">
          <a:xfrm>
            <a:off x="6281134" y="3283321"/>
            <a:ext cx="783134" cy="697801"/>
          </a:xfrm>
          <a:custGeom>
            <a:avLst/>
            <a:gdLst>
              <a:gd name="T0" fmla="*/ 0 w 266"/>
              <a:gd name="T1" fmla="*/ 0 h 224"/>
              <a:gd name="T2" fmla="*/ 20 w 266"/>
              <a:gd name="T3" fmla="*/ 12 h 224"/>
              <a:gd name="T4" fmla="*/ 20 w 266"/>
              <a:gd name="T5" fmla="*/ 23 h 224"/>
              <a:gd name="T6" fmla="*/ 20 w 266"/>
              <a:gd name="T7" fmla="*/ 23 h 224"/>
              <a:gd name="T8" fmla="*/ 25 w 266"/>
              <a:gd name="T9" fmla="*/ 30 h 224"/>
              <a:gd name="T10" fmla="*/ 25 w 266"/>
              <a:gd name="T11" fmla="*/ 36 h 224"/>
              <a:gd name="T12" fmla="*/ 30 w 266"/>
              <a:gd name="T13" fmla="*/ 36 h 224"/>
              <a:gd name="T14" fmla="*/ 34 w 266"/>
              <a:gd name="T15" fmla="*/ 36 h 224"/>
              <a:gd name="T16" fmla="*/ 38 w 266"/>
              <a:gd name="T17" fmla="*/ 38 h 224"/>
              <a:gd name="T18" fmla="*/ 38 w 266"/>
              <a:gd name="T19" fmla="*/ 38 h 224"/>
              <a:gd name="T20" fmla="*/ 38 w 266"/>
              <a:gd name="T21" fmla="*/ 38 h 224"/>
              <a:gd name="T22" fmla="*/ 38 w 266"/>
              <a:gd name="T23" fmla="*/ 38 h 224"/>
              <a:gd name="T24" fmla="*/ 38 w 266"/>
              <a:gd name="T25" fmla="*/ 38 h 224"/>
              <a:gd name="T26" fmla="*/ 38 w 266"/>
              <a:gd name="T27" fmla="*/ 39 h 224"/>
              <a:gd name="T28" fmla="*/ 39 w 266"/>
              <a:gd name="T29" fmla="*/ 58 h 224"/>
              <a:gd name="T30" fmla="*/ 42 w 266"/>
              <a:gd name="T31" fmla="*/ 58 h 224"/>
              <a:gd name="T32" fmla="*/ 42 w 266"/>
              <a:gd name="T33" fmla="*/ 65 h 224"/>
              <a:gd name="T34" fmla="*/ 51 w 266"/>
              <a:gd name="T35" fmla="*/ 73 h 224"/>
              <a:gd name="T36" fmla="*/ 54 w 266"/>
              <a:gd name="T37" fmla="*/ 76 h 224"/>
              <a:gd name="T38" fmla="*/ 54 w 266"/>
              <a:gd name="T39" fmla="*/ 77 h 224"/>
              <a:gd name="T40" fmla="*/ 54 w 266"/>
              <a:gd name="T41" fmla="*/ 167 h 224"/>
              <a:gd name="T42" fmla="*/ 54 w 266"/>
              <a:gd name="T43" fmla="*/ 168 h 224"/>
              <a:gd name="T44" fmla="*/ 54 w 266"/>
              <a:gd name="T45" fmla="*/ 168 h 224"/>
              <a:gd name="T46" fmla="*/ 54 w 266"/>
              <a:gd name="T47" fmla="*/ 207 h 224"/>
              <a:gd name="T48" fmla="*/ 54 w 266"/>
              <a:gd name="T49" fmla="*/ 208 h 224"/>
              <a:gd name="T50" fmla="*/ 54 w 266"/>
              <a:gd name="T51" fmla="*/ 208 h 224"/>
              <a:gd name="T52" fmla="*/ 220 w 266"/>
              <a:gd name="T53" fmla="*/ 208 h 224"/>
              <a:gd name="T54" fmla="*/ 220 w 266"/>
              <a:gd name="T55" fmla="*/ 224 h 224"/>
              <a:gd name="T56" fmla="*/ 244 w 266"/>
              <a:gd name="T57" fmla="*/ 224 h 224"/>
              <a:gd name="T58" fmla="*/ 244 w 266"/>
              <a:gd name="T59" fmla="*/ 224 h 224"/>
              <a:gd name="T60" fmla="*/ 244 w 266"/>
              <a:gd name="T61" fmla="*/ 224 h 224"/>
              <a:gd name="T62" fmla="*/ 249 w 266"/>
              <a:gd name="T63" fmla="*/ 215 h 224"/>
              <a:gd name="T64" fmla="*/ 249 w 266"/>
              <a:gd name="T65" fmla="*/ 215 h 224"/>
              <a:gd name="T66" fmla="*/ 256 w 266"/>
              <a:gd name="T67" fmla="*/ 201 h 224"/>
              <a:gd name="T68" fmla="*/ 257 w 266"/>
              <a:gd name="T69" fmla="*/ 201 h 224"/>
              <a:gd name="T70" fmla="*/ 263 w 266"/>
              <a:gd name="T71" fmla="*/ 184 h 224"/>
              <a:gd name="T72" fmla="*/ 261 w 266"/>
              <a:gd name="T73" fmla="*/ 172 h 224"/>
              <a:gd name="T74" fmla="*/ 261 w 266"/>
              <a:gd name="T75" fmla="*/ 172 h 224"/>
              <a:gd name="T76" fmla="*/ 249 w 266"/>
              <a:gd name="T77" fmla="*/ 156 h 224"/>
              <a:gd name="T78" fmla="*/ 247 w 266"/>
              <a:gd name="T79" fmla="*/ 148 h 224"/>
              <a:gd name="T80" fmla="*/ 240 w 266"/>
              <a:gd name="T81" fmla="*/ 135 h 224"/>
              <a:gd name="T82" fmla="*/ 220 w 266"/>
              <a:gd name="T83" fmla="*/ 125 h 224"/>
              <a:gd name="T84" fmla="*/ 215 w 266"/>
              <a:gd name="T85" fmla="*/ 108 h 224"/>
              <a:gd name="T86" fmla="*/ 218 w 266"/>
              <a:gd name="T87" fmla="*/ 92 h 224"/>
              <a:gd name="T88" fmla="*/ 201 w 266"/>
              <a:gd name="T89" fmla="*/ 75 h 224"/>
              <a:gd name="T90" fmla="*/ 184 w 266"/>
              <a:gd name="T91" fmla="*/ 64 h 224"/>
              <a:gd name="T92" fmla="*/ 169 w 266"/>
              <a:gd name="T93" fmla="*/ 54 h 224"/>
              <a:gd name="T94" fmla="*/ 169 w 266"/>
              <a:gd name="T95" fmla="*/ 19 h 224"/>
              <a:gd name="T96" fmla="*/ 162 w 266"/>
              <a:gd name="T97" fmla="*/ 0 h 224"/>
              <a:gd name="T98" fmla="*/ 0 w 266"/>
              <a:gd name="T99" fmla="*/ 0 h 22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266" h="224">
                <a:moveTo>
                  <a:pt x="0" y="0"/>
                </a:moveTo>
                <a:cubicBezTo>
                  <a:pt x="20" y="12"/>
                  <a:pt x="20" y="12"/>
                  <a:pt x="20" y="12"/>
                </a:cubicBezTo>
                <a:cubicBezTo>
                  <a:pt x="20" y="23"/>
                  <a:pt x="20" y="23"/>
                  <a:pt x="20" y="23"/>
                </a:cubicBezTo>
                <a:cubicBezTo>
                  <a:pt x="20" y="23"/>
                  <a:pt x="20" y="23"/>
                  <a:pt x="20" y="23"/>
                </a:cubicBezTo>
                <a:cubicBezTo>
                  <a:pt x="25" y="30"/>
                  <a:pt x="25" y="30"/>
                  <a:pt x="25" y="30"/>
                </a:cubicBezTo>
                <a:cubicBezTo>
                  <a:pt x="25" y="36"/>
                  <a:pt x="25" y="36"/>
                  <a:pt x="25" y="36"/>
                </a:cubicBezTo>
                <a:cubicBezTo>
                  <a:pt x="30" y="36"/>
                  <a:pt x="30" y="36"/>
                  <a:pt x="30" y="36"/>
                </a:cubicBezTo>
                <a:cubicBezTo>
                  <a:pt x="34" y="36"/>
                  <a:pt x="34" y="36"/>
                  <a:pt x="34" y="36"/>
                </a:cubicBezTo>
                <a:cubicBezTo>
                  <a:pt x="36" y="36"/>
                  <a:pt x="37" y="37"/>
                  <a:pt x="38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8"/>
                  <a:pt x="38" y="38"/>
                  <a:pt x="38" y="38"/>
                </a:cubicBezTo>
                <a:cubicBezTo>
                  <a:pt x="38" y="39"/>
                  <a:pt x="38" y="39"/>
                  <a:pt x="38" y="39"/>
                </a:cubicBezTo>
                <a:cubicBezTo>
                  <a:pt x="39" y="58"/>
                  <a:pt x="39" y="58"/>
                  <a:pt x="39" y="58"/>
                </a:cubicBezTo>
                <a:cubicBezTo>
                  <a:pt x="42" y="58"/>
                  <a:pt x="42" y="58"/>
                  <a:pt x="42" y="58"/>
                </a:cubicBezTo>
                <a:cubicBezTo>
                  <a:pt x="42" y="65"/>
                  <a:pt x="42" y="65"/>
                  <a:pt x="42" y="65"/>
                </a:cubicBezTo>
                <a:cubicBezTo>
                  <a:pt x="51" y="73"/>
                  <a:pt x="51" y="73"/>
                  <a:pt x="51" y="73"/>
                </a:cubicBezTo>
                <a:cubicBezTo>
                  <a:pt x="52" y="75"/>
                  <a:pt x="53" y="76"/>
                  <a:pt x="54" y="76"/>
                </a:cubicBezTo>
                <a:cubicBezTo>
                  <a:pt x="54" y="77"/>
                  <a:pt x="54" y="77"/>
                  <a:pt x="54" y="77"/>
                </a:cubicBezTo>
                <a:cubicBezTo>
                  <a:pt x="54" y="167"/>
                  <a:pt x="54" y="167"/>
                  <a:pt x="54" y="167"/>
                </a:cubicBezTo>
                <a:cubicBezTo>
                  <a:pt x="54" y="168"/>
                  <a:pt x="54" y="168"/>
                  <a:pt x="54" y="168"/>
                </a:cubicBezTo>
                <a:cubicBezTo>
                  <a:pt x="54" y="168"/>
                  <a:pt x="54" y="168"/>
                  <a:pt x="54" y="168"/>
                </a:cubicBezTo>
                <a:cubicBezTo>
                  <a:pt x="54" y="207"/>
                  <a:pt x="54" y="207"/>
                  <a:pt x="54" y="207"/>
                </a:cubicBezTo>
                <a:cubicBezTo>
                  <a:pt x="54" y="208"/>
                  <a:pt x="54" y="208"/>
                  <a:pt x="54" y="208"/>
                </a:cubicBezTo>
                <a:cubicBezTo>
                  <a:pt x="54" y="208"/>
                  <a:pt x="54" y="208"/>
                  <a:pt x="54" y="208"/>
                </a:cubicBezTo>
                <a:cubicBezTo>
                  <a:pt x="220" y="208"/>
                  <a:pt x="220" y="208"/>
                  <a:pt x="220" y="208"/>
                </a:cubicBezTo>
                <a:cubicBezTo>
                  <a:pt x="220" y="224"/>
                  <a:pt x="220" y="224"/>
                  <a:pt x="220" y="224"/>
                </a:cubicBezTo>
                <a:cubicBezTo>
                  <a:pt x="244" y="224"/>
                  <a:pt x="244" y="224"/>
                  <a:pt x="244" y="224"/>
                </a:cubicBezTo>
                <a:cubicBezTo>
                  <a:pt x="244" y="224"/>
                  <a:pt x="244" y="224"/>
                  <a:pt x="244" y="224"/>
                </a:cubicBezTo>
                <a:cubicBezTo>
                  <a:pt x="244" y="224"/>
                  <a:pt x="244" y="224"/>
                  <a:pt x="244" y="224"/>
                </a:cubicBezTo>
                <a:cubicBezTo>
                  <a:pt x="249" y="215"/>
                  <a:pt x="249" y="215"/>
                  <a:pt x="249" y="215"/>
                </a:cubicBezTo>
                <a:cubicBezTo>
                  <a:pt x="249" y="215"/>
                  <a:pt x="249" y="215"/>
                  <a:pt x="249" y="215"/>
                </a:cubicBezTo>
                <a:cubicBezTo>
                  <a:pt x="256" y="201"/>
                  <a:pt x="256" y="201"/>
                  <a:pt x="256" y="201"/>
                </a:cubicBezTo>
                <a:cubicBezTo>
                  <a:pt x="257" y="201"/>
                  <a:pt x="257" y="201"/>
                  <a:pt x="257" y="201"/>
                </a:cubicBezTo>
                <a:cubicBezTo>
                  <a:pt x="258" y="200"/>
                  <a:pt x="266" y="194"/>
                  <a:pt x="263" y="184"/>
                </a:cubicBezTo>
                <a:cubicBezTo>
                  <a:pt x="261" y="172"/>
                  <a:pt x="261" y="172"/>
                  <a:pt x="261" y="172"/>
                </a:cubicBezTo>
                <a:cubicBezTo>
                  <a:pt x="261" y="172"/>
                  <a:pt x="261" y="172"/>
                  <a:pt x="261" y="172"/>
                </a:cubicBezTo>
                <a:cubicBezTo>
                  <a:pt x="259" y="170"/>
                  <a:pt x="251" y="162"/>
                  <a:pt x="249" y="156"/>
                </a:cubicBezTo>
                <a:cubicBezTo>
                  <a:pt x="247" y="148"/>
                  <a:pt x="247" y="148"/>
                  <a:pt x="247" y="148"/>
                </a:cubicBezTo>
                <a:cubicBezTo>
                  <a:pt x="240" y="135"/>
                  <a:pt x="240" y="135"/>
                  <a:pt x="240" y="135"/>
                </a:cubicBezTo>
                <a:cubicBezTo>
                  <a:pt x="220" y="125"/>
                  <a:pt x="220" y="125"/>
                  <a:pt x="220" y="125"/>
                </a:cubicBezTo>
                <a:cubicBezTo>
                  <a:pt x="215" y="108"/>
                  <a:pt x="215" y="108"/>
                  <a:pt x="215" y="108"/>
                </a:cubicBezTo>
                <a:cubicBezTo>
                  <a:pt x="218" y="92"/>
                  <a:pt x="218" y="92"/>
                  <a:pt x="218" y="92"/>
                </a:cubicBezTo>
                <a:cubicBezTo>
                  <a:pt x="201" y="75"/>
                  <a:pt x="201" y="75"/>
                  <a:pt x="201" y="75"/>
                </a:cubicBezTo>
                <a:cubicBezTo>
                  <a:pt x="184" y="64"/>
                  <a:pt x="184" y="64"/>
                  <a:pt x="184" y="64"/>
                </a:cubicBezTo>
                <a:cubicBezTo>
                  <a:pt x="169" y="54"/>
                  <a:pt x="169" y="54"/>
                  <a:pt x="169" y="54"/>
                </a:cubicBezTo>
                <a:cubicBezTo>
                  <a:pt x="169" y="19"/>
                  <a:pt x="169" y="19"/>
                  <a:pt x="169" y="19"/>
                </a:cubicBezTo>
                <a:cubicBezTo>
                  <a:pt x="162" y="0"/>
                  <a:pt x="162" y="0"/>
                  <a:pt x="162" y="0"/>
                </a:cubicBezTo>
                <a:lnTo>
                  <a:pt x="0" y="0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Freeform 29"/>
          <p:cNvSpPr>
            <a:spLocks/>
          </p:cNvSpPr>
          <p:nvPr/>
        </p:nvSpPr>
        <p:spPr bwMode="auto">
          <a:xfrm>
            <a:off x="7809129" y="3395217"/>
            <a:ext cx="587350" cy="455358"/>
          </a:xfrm>
          <a:custGeom>
            <a:avLst/>
            <a:gdLst>
              <a:gd name="T0" fmla="*/ 79 w 199"/>
              <a:gd name="T1" fmla="*/ 0 h 146"/>
              <a:gd name="T2" fmla="*/ 74 w 199"/>
              <a:gd name="T3" fmla="*/ 17 h 146"/>
              <a:gd name="T4" fmla="*/ 74 w 199"/>
              <a:gd name="T5" fmla="*/ 29 h 146"/>
              <a:gd name="T6" fmla="*/ 74 w 199"/>
              <a:gd name="T7" fmla="*/ 41 h 146"/>
              <a:gd name="T8" fmla="*/ 69 w 199"/>
              <a:gd name="T9" fmla="*/ 53 h 146"/>
              <a:gd name="T10" fmla="*/ 59 w 199"/>
              <a:gd name="T11" fmla="*/ 64 h 146"/>
              <a:gd name="T12" fmla="*/ 49 w 199"/>
              <a:gd name="T13" fmla="*/ 71 h 146"/>
              <a:gd name="T14" fmla="*/ 44 w 199"/>
              <a:gd name="T15" fmla="*/ 75 h 146"/>
              <a:gd name="T16" fmla="*/ 36 w 199"/>
              <a:gd name="T17" fmla="*/ 80 h 146"/>
              <a:gd name="T18" fmla="*/ 20 w 199"/>
              <a:gd name="T19" fmla="*/ 87 h 146"/>
              <a:gd name="T20" fmla="*/ 4 w 199"/>
              <a:gd name="T21" fmla="*/ 100 h 146"/>
              <a:gd name="T22" fmla="*/ 4 w 199"/>
              <a:gd name="T23" fmla="*/ 103 h 146"/>
              <a:gd name="T24" fmla="*/ 2 w 199"/>
              <a:gd name="T25" fmla="*/ 109 h 146"/>
              <a:gd name="T26" fmla="*/ 0 w 199"/>
              <a:gd name="T27" fmla="*/ 122 h 146"/>
              <a:gd name="T28" fmla="*/ 1 w 199"/>
              <a:gd name="T29" fmla="*/ 129 h 146"/>
              <a:gd name="T30" fmla="*/ 5 w 199"/>
              <a:gd name="T31" fmla="*/ 133 h 146"/>
              <a:gd name="T32" fmla="*/ 11 w 199"/>
              <a:gd name="T33" fmla="*/ 138 h 146"/>
              <a:gd name="T34" fmla="*/ 13 w 199"/>
              <a:gd name="T35" fmla="*/ 137 h 146"/>
              <a:gd name="T36" fmla="*/ 16 w 199"/>
              <a:gd name="T37" fmla="*/ 141 h 146"/>
              <a:gd name="T38" fmla="*/ 18 w 199"/>
              <a:gd name="T39" fmla="*/ 144 h 146"/>
              <a:gd name="T40" fmla="*/ 20 w 199"/>
              <a:gd name="T41" fmla="*/ 144 h 146"/>
              <a:gd name="T42" fmla="*/ 23 w 199"/>
              <a:gd name="T43" fmla="*/ 144 h 146"/>
              <a:gd name="T44" fmla="*/ 26 w 199"/>
              <a:gd name="T45" fmla="*/ 144 h 146"/>
              <a:gd name="T46" fmla="*/ 30 w 199"/>
              <a:gd name="T47" fmla="*/ 144 h 146"/>
              <a:gd name="T48" fmla="*/ 33 w 199"/>
              <a:gd name="T49" fmla="*/ 144 h 146"/>
              <a:gd name="T50" fmla="*/ 37 w 199"/>
              <a:gd name="T51" fmla="*/ 144 h 146"/>
              <a:gd name="T52" fmla="*/ 41 w 199"/>
              <a:gd name="T53" fmla="*/ 145 h 146"/>
              <a:gd name="T54" fmla="*/ 46 w 199"/>
              <a:gd name="T55" fmla="*/ 145 h 146"/>
              <a:gd name="T56" fmla="*/ 47 w 199"/>
              <a:gd name="T57" fmla="*/ 145 h 146"/>
              <a:gd name="T58" fmla="*/ 50 w 199"/>
              <a:gd name="T59" fmla="*/ 145 h 146"/>
              <a:gd name="T60" fmla="*/ 55 w 199"/>
              <a:gd name="T61" fmla="*/ 145 h 146"/>
              <a:gd name="T62" fmla="*/ 58 w 199"/>
              <a:gd name="T63" fmla="*/ 146 h 146"/>
              <a:gd name="T64" fmla="*/ 59 w 199"/>
              <a:gd name="T65" fmla="*/ 146 h 146"/>
              <a:gd name="T66" fmla="*/ 64 w 199"/>
              <a:gd name="T67" fmla="*/ 146 h 146"/>
              <a:gd name="T68" fmla="*/ 70 w 199"/>
              <a:gd name="T69" fmla="*/ 144 h 146"/>
              <a:gd name="T70" fmla="*/ 104 w 199"/>
              <a:gd name="T71" fmla="*/ 142 h 146"/>
              <a:gd name="T72" fmla="*/ 108 w 199"/>
              <a:gd name="T73" fmla="*/ 133 h 146"/>
              <a:gd name="T74" fmla="*/ 114 w 199"/>
              <a:gd name="T75" fmla="*/ 128 h 146"/>
              <a:gd name="T76" fmla="*/ 114 w 199"/>
              <a:gd name="T77" fmla="*/ 128 h 146"/>
              <a:gd name="T78" fmla="*/ 117 w 199"/>
              <a:gd name="T79" fmla="*/ 126 h 146"/>
              <a:gd name="T80" fmla="*/ 115 w 199"/>
              <a:gd name="T81" fmla="*/ 126 h 146"/>
              <a:gd name="T82" fmla="*/ 116 w 199"/>
              <a:gd name="T83" fmla="*/ 124 h 146"/>
              <a:gd name="T84" fmla="*/ 120 w 199"/>
              <a:gd name="T85" fmla="*/ 118 h 146"/>
              <a:gd name="T86" fmla="*/ 128 w 199"/>
              <a:gd name="T87" fmla="*/ 106 h 146"/>
              <a:gd name="T88" fmla="*/ 136 w 199"/>
              <a:gd name="T89" fmla="*/ 104 h 146"/>
              <a:gd name="T90" fmla="*/ 143 w 199"/>
              <a:gd name="T91" fmla="*/ 91 h 146"/>
              <a:gd name="T92" fmla="*/ 151 w 199"/>
              <a:gd name="T93" fmla="*/ 88 h 146"/>
              <a:gd name="T94" fmla="*/ 160 w 199"/>
              <a:gd name="T95" fmla="*/ 77 h 146"/>
              <a:gd name="T96" fmla="*/ 166 w 199"/>
              <a:gd name="T97" fmla="*/ 72 h 146"/>
              <a:gd name="T98" fmla="*/ 174 w 199"/>
              <a:gd name="T99" fmla="*/ 70 h 146"/>
              <a:gd name="T100" fmla="*/ 183 w 199"/>
              <a:gd name="T101" fmla="*/ 74 h 146"/>
              <a:gd name="T102" fmla="*/ 186 w 199"/>
              <a:gd name="T103" fmla="*/ 67 h 146"/>
              <a:gd name="T104" fmla="*/ 195 w 199"/>
              <a:gd name="T105" fmla="*/ 67 h 146"/>
              <a:gd name="T106" fmla="*/ 196 w 199"/>
              <a:gd name="T107" fmla="*/ 65 h 146"/>
              <a:gd name="T108" fmla="*/ 199 w 199"/>
              <a:gd name="T109" fmla="*/ 62 h 146"/>
              <a:gd name="T110" fmla="*/ 192 w 199"/>
              <a:gd name="T111" fmla="*/ 60 h 146"/>
              <a:gd name="T112" fmla="*/ 157 w 199"/>
              <a:gd name="T113" fmla="*/ 61 h 146"/>
              <a:gd name="T114" fmla="*/ 140 w 199"/>
              <a:gd name="T115" fmla="*/ 60 h 146"/>
              <a:gd name="T116" fmla="*/ 129 w 199"/>
              <a:gd name="T117" fmla="*/ 62 h 146"/>
              <a:gd name="T118" fmla="*/ 117 w 199"/>
              <a:gd name="T119" fmla="*/ 66 h 146"/>
              <a:gd name="T120" fmla="*/ 81 w 199"/>
              <a:gd name="T121" fmla="*/ 55 h 1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199" h="146">
                <a:moveTo>
                  <a:pt x="81" y="0"/>
                </a:moveTo>
                <a:cubicBezTo>
                  <a:pt x="79" y="0"/>
                  <a:pt x="79" y="0"/>
                  <a:pt x="79" y="0"/>
                </a:cubicBezTo>
                <a:cubicBezTo>
                  <a:pt x="74" y="13"/>
                  <a:pt x="74" y="13"/>
                  <a:pt x="74" y="13"/>
                </a:cubicBezTo>
                <a:cubicBezTo>
                  <a:pt x="74" y="17"/>
                  <a:pt x="74" y="17"/>
                  <a:pt x="74" y="17"/>
                </a:cubicBezTo>
                <a:cubicBezTo>
                  <a:pt x="74" y="19"/>
                  <a:pt x="75" y="22"/>
                  <a:pt x="74" y="24"/>
                </a:cubicBezTo>
                <a:cubicBezTo>
                  <a:pt x="74" y="26"/>
                  <a:pt x="74" y="27"/>
                  <a:pt x="74" y="29"/>
                </a:cubicBezTo>
                <a:cubicBezTo>
                  <a:pt x="74" y="30"/>
                  <a:pt x="74" y="31"/>
                  <a:pt x="74" y="33"/>
                </a:cubicBezTo>
                <a:cubicBezTo>
                  <a:pt x="74" y="41"/>
                  <a:pt x="74" y="41"/>
                  <a:pt x="74" y="41"/>
                </a:cubicBezTo>
                <a:cubicBezTo>
                  <a:pt x="69" y="41"/>
                  <a:pt x="69" y="41"/>
                  <a:pt x="69" y="41"/>
                </a:cubicBezTo>
                <a:cubicBezTo>
                  <a:pt x="69" y="53"/>
                  <a:pt x="69" y="53"/>
                  <a:pt x="69" y="53"/>
                </a:cubicBezTo>
                <a:cubicBezTo>
                  <a:pt x="65" y="57"/>
                  <a:pt x="65" y="57"/>
                  <a:pt x="65" y="57"/>
                </a:cubicBezTo>
                <a:cubicBezTo>
                  <a:pt x="59" y="64"/>
                  <a:pt x="59" y="64"/>
                  <a:pt x="59" y="64"/>
                </a:cubicBezTo>
                <a:cubicBezTo>
                  <a:pt x="54" y="64"/>
                  <a:pt x="54" y="64"/>
                  <a:pt x="54" y="64"/>
                </a:cubicBezTo>
                <a:cubicBezTo>
                  <a:pt x="49" y="71"/>
                  <a:pt x="49" y="71"/>
                  <a:pt x="49" y="71"/>
                </a:cubicBezTo>
                <a:cubicBezTo>
                  <a:pt x="47" y="74"/>
                  <a:pt x="47" y="74"/>
                  <a:pt x="47" y="74"/>
                </a:cubicBezTo>
                <a:cubicBezTo>
                  <a:pt x="46" y="75"/>
                  <a:pt x="45" y="75"/>
                  <a:pt x="44" y="75"/>
                </a:cubicBezTo>
                <a:cubicBezTo>
                  <a:pt x="43" y="74"/>
                  <a:pt x="43" y="74"/>
                  <a:pt x="43" y="74"/>
                </a:cubicBezTo>
                <a:cubicBezTo>
                  <a:pt x="36" y="80"/>
                  <a:pt x="36" y="80"/>
                  <a:pt x="36" y="80"/>
                </a:cubicBezTo>
                <a:cubicBezTo>
                  <a:pt x="36" y="80"/>
                  <a:pt x="29" y="83"/>
                  <a:pt x="23" y="85"/>
                </a:cubicBezTo>
                <a:cubicBezTo>
                  <a:pt x="20" y="85"/>
                  <a:pt x="20" y="86"/>
                  <a:pt x="20" y="87"/>
                </a:cubicBezTo>
                <a:cubicBezTo>
                  <a:pt x="21" y="89"/>
                  <a:pt x="20" y="91"/>
                  <a:pt x="18" y="92"/>
                </a:cubicBezTo>
                <a:cubicBezTo>
                  <a:pt x="13" y="95"/>
                  <a:pt x="5" y="100"/>
                  <a:pt x="4" y="100"/>
                </a:cubicBezTo>
                <a:cubicBezTo>
                  <a:pt x="4" y="102"/>
                  <a:pt x="4" y="102"/>
                  <a:pt x="4" y="102"/>
                </a:cubicBezTo>
                <a:cubicBezTo>
                  <a:pt x="4" y="103"/>
                  <a:pt x="4" y="103"/>
                  <a:pt x="4" y="103"/>
                </a:cubicBezTo>
                <a:cubicBezTo>
                  <a:pt x="4" y="105"/>
                  <a:pt x="4" y="105"/>
                  <a:pt x="4" y="105"/>
                </a:cubicBezTo>
                <a:cubicBezTo>
                  <a:pt x="2" y="109"/>
                  <a:pt x="2" y="109"/>
                  <a:pt x="2" y="109"/>
                </a:cubicBezTo>
                <a:cubicBezTo>
                  <a:pt x="1" y="112"/>
                  <a:pt x="1" y="114"/>
                  <a:pt x="1" y="115"/>
                </a:cubicBezTo>
                <a:cubicBezTo>
                  <a:pt x="1" y="117"/>
                  <a:pt x="0" y="120"/>
                  <a:pt x="0" y="122"/>
                </a:cubicBezTo>
                <a:cubicBezTo>
                  <a:pt x="0" y="123"/>
                  <a:pt x="0" y="123"/>
                  <a:pt x="0" y="124"/>
                </a:cubicBezTo>
                <a:cubicBezTo>
                  <a:pt x="1" y="129"/>
                  <a:pt x="1" y="129"/>
                  <a:pt x="1" y="129"/>
                </a:cubicBezTo>
                <a:cubicBezTo>
                  <a:pt x="2" y="131"/>
                  <a:pt x="2" y="131"/>
                  <a:pt x="2" y="131"/>
                </a:cubicBezTo>
                <a:cubicBezTo>
                  <a:pt x="3" y="132"/>
                  <a:pt x="4" y="132"/>
                  <a:pt x="5" y="133"/>
                </a:cubicBezTo>
                <a:cubicBezTo>
                  <a:pt x="6" y="134"/>
                  <a:pt x="7" y="135"/>
                  <a:pt x="9" y="137"/>
                </a:cubicBezTo>
                <a:cubicBezTo>
                  <a:pt x="9" y="138"/>
                  <a:pt x="10" y="138"/>
                  <a:pt x="11" y="138"/>
                </a:cubicBezTo>
                <a:cubicBezTo>
                  <a:pt x="11" y="138"/>
                  <a:pt x="11" y="138"/>
                  <a:pt x="12" y="138"/>
                </a:cubicBezTo>
                <a:cubicBezTo>
                  <a:pt x="13" y="137"/>
                  <a:pt x="13" y="137"/>
                  <a:pt x="13" y="137"/>
                </a:cubicBezTo>
                <a:cubicBezTo>
                  <a:pt x="14" y="138"/>
                  <a:pt x="14" y="138"/>
                  <a:pt x="14" y="138"/>
                </a:cubicBezTo>
                <a:cubicBezTo>
                  <a:pt x="14" y="139"/>
                  <a:pt x="15" y="140"/>
                  <a:pt x="16" y="141"/>
                </a:cubicBezTo>
                <a:cubicBezTo>
                  <a:pt x="17" y="142"/>
                  <a:pt x="18" y="143"/>
                  <a:pt x="18" y="144"/>
                </a:cubicBezTo>
                <a:cubicBezTo>
                  <a:pt x="18" y="144"/>
                  <a:pt x="18" y="144"/>
                  <a:pt x="18" y="144"/>
                </a:cubicBezTo>
                <a:cubicBezTo>
                  <a:pt x="19" y="144"/>
                  <a:pt x="19" y="144"/>
                  <a:pt x="19" y="144"/>
                </a:cubicBezTo>
                <a:cubicBezTo>
                  <a:pt x="20" y="144"/>
                  <a:pt x="20" y="144"/>
                  <a:pt x="20" y="144"/>
                </a:cubicBezTo>
                <a:cubicBezTo>
                  <a:pt x="21" y="144"/>
                  <a:pt x="21" y="144"/>
                  <a:pt x="22" y="144"/>
                </a:cubicBezTo>
                <a:cubicBezTo>
                  <a:pt x="22" y="144"/>
                  <a:pt x="22" y="144"/>
                  <a:pt x="23" y="144"/>
                </a:cubicBezTo>
                <a:cubicBezTo>
                  <a:pt x="23" y="144"/>
                  <a:pt x="23" y="144"/>
                  <a:pt x="23" y="144"/>
                </a:cubicBezTo>
                <a:cubicBezTo>
                  <a:pt x="24" y="144"/>
                  <a:pt x="25" y="144"/>
                  <a:pt x="26" y="144"/>
                </a:cubicBezTo>
                <a:cubicBezTo>
                  <a:pt x="27" y="144"/>
                  <a:pt x="28" y="144"/>
                  <a:pt x="29" y="144"/>
                </a:cubicBezTo>
                <a:cubicBezTo>
                  <a:pt x="30" y="144"/>
                  <a:pt x="30" y="144"/>
                  <a:pt x="30" y="144"/>
                </a:cubicBezTo>
                <a:cubicBezTo>
                  <a:pt x="31" y="145"/>
                  <a:pt x="31" y="145"/>
                  <a:pt x="31" y="145"/>
                </a:cubicBezTo>
                <a:cubicBezTo>
                  <a:pt x="32" y="145"/>
                  <a:pt x="33" y="145"/>
                  <a:pt x="33" y="144"/>
                </a:cubicBezTo>
                <a:cubicBezTo>
                  <a:pt x="34" y="144"/>
                  <a:pt x="35" y="144"/>
                  <a:pt x="35" y="144"/>
                </a:cubicBezTo>
                <a:cubicBezTo>
                  <a:pt x="36" y="144"/>
                  <a:pt x="36" y="144"/>
                  <a:pt x="37" y="144"/>
                </a:cubicBezTo>
                <a:cubicBezTo>
                  <a:pt x="37" y="145"/>
                  <a:pt x="38" y="145"/>
                  <a:pt x="39" y="145"/>
                </a:cubicBezTo>
                <a:cubicBezTo>
                  <a:pt x="40" y="145"/>
                  <a:pt x="41" y="145"/>
                  <a:pt x="41" y="145"/>
                </a:cubicBezTo>
                <a:cubicBezTo>
                  <a:pt x="42" y="145"/>
                  <a:pt x="43" y="145"/>
                  <a:pt x="44" y="145"/>
                </a:cubicBezTo>
                <a:cubicBezTo>
                  <a:pt x="45" y="145"/>
                  <a:pt x="45" y="145"/>
                  <a:pt x="46" y="145"/>
                </a:cubicBezTo>
                <a:cubicBezTo>
                  <a:pt x="46" y="145"/>
                  <a:pt x="46" y="145"/>
                  <a:pt x="47" y="145"/>
                </a:cubicBezTo>
                <a:cubicBezTo>
                  <a:pt x="47" y="145"/>
                  <a:pt x="47" y="145"/>
                  <a:pt x="47" y="145"/>
                </a:cubicBezTo>
                <a:cubicBezTo>
                  <a:pt x="48" y="145"/>
                  <a:pt x="49" y="145"/>
                  <a:pt x="50" y="145"/>
                </a:cubicBezTo>
                <a:cubicBezTo>
                  <a:pt x="50" y="145"/>
                  <a:pt x="50" y="145"/>
                  <a:pt x="50" y="145"/>
                </a:cubicBezTo>
                <a:cubicBezTo>
                  <a:pt x="50" y="145"/>
                  <a:pt x="50" y="145"/>
                  <a:pt x="50" y="145"/>
                </a:cubicBezTo>
                <a:cubicBezTo>
                  <a:pt x="55" y="145"/>
                  <a:pt x="55" y="145"/>
                  <a:pt x="55" y="145"/>
                </a:cubicBezTo>
                <a:cubicBezTo>
                  <a:pt x="55" y="145"/>
                  <a:pt x="55" y="145"/>
                  <a:pt x="55" y="145"/>
                </a:cubicBezTo>
                <a:cubicBezTo>
                  <a:pt x="56" y="145"/>
                  <a:pt x="57" y="145"/>
                  <a:pt x="58" y="146"/>
                </a:cubicBezTo>
                <a:cubicBezTo>
                  <a:pt x="58" y="146"/>
                  <a:pt x="58" y="146"/>
                  <a:pt x="58" y="146"/>
                </a:cubicBezTo>
                <a:cubicBezTo>
                  <a:pt x="59" y="146"/>
                  <a:pt x="59" y="146"/>
                  <a:pt x="59" y="146"/>
                </a:cubicBezTo>
                <a:cubicBezTo>
                  <a:pt x="60" y="146"/>
                  <a:pt x="61" y="146"/>
                  <a:pt x="62" y="146"/>
                </a:cubicBezTo>
                <a:cubicBezTo>
                  <a:pt x="63" y="146"/>
                  <a:pt x="64" y="146"/>
                  <a:pt x="64" y="146"/>
                </a:cubicBezTo>
                <a:cubicBezTo>
                  <a:pt x="64" y="146"/>
                  <a:pt x="64" y="146"/>
                  <a:pt x="64" y="146"/>
                </a:cubicBezTo>
                <a:cubicBezTo>
                  <a:pt x="67" y="146"/>
                  <a:pt x="70" y="145"/>
                  <a:pt x="70" y="144"/>
                </a:cubicBezTo>
                <a:cubicBezTo>
                  <a:pt x="81" y="142"/>
                  <a:pt x="81" y="142"/>
                  <a:pt x="81" y="142"/>
                </a:cubicBezTo>
                <a:cubicBezTo>
                  <a:pt x="104" y="142"/>
                  <a:pt x="104" y="142"/>
                  <a:pt x="104" y="142"/>
                </a:cubicBezTo>
                <a:cubicBezTo>
                  <a:pt x="104" y="138"/>
                  <a:pt x="104" y="138"/>
                  <a:pt x="104" y="138"/>
                </a:cubicBezTo>
                <a:cubicBezTo>
                  <a:pt x="104" y="137"/>
                  <a:pt x="108" y="135"/>
                  <a:pt x="108" y="133"/>
                </a:cubicBezTo>
                <a:cubicBezTo>
                  <a:pt x="109" y="132"/>
                  <a:pt x="110" y="130"/>
                  <a:pt x="111" y="127"/>
                </a:cubicBezTo>
                <a:cubicBezTo>
                  <a:pt x="112" y="127"/>
                  <a:pt x="113" y="128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4" y="128"/>
                  <a:pt x="114" y="128"/>
                  <a:pt x="114" y="128"/>
                </a:cubicBezTo>
                <a:cubicBezTo>
                  <a:pt x="115" y="128"/>
                  <a:pt x="115" y="128"/>
                  <a:pt x="115" y="128"/>
                </a:cubicBezTo>
                <a:cubicBezTo>
                  <a:pt x="117" y="126"/>
                  <a:pt x="117" y="126"/>
                  <a:pt x="117" y="126"/>
                </a:cubicBezTo>
                <a:cubicBezTo>
                  <a:pt x="115" y="126"/>
                  <a:pt x="115" y="126"/>
                  <a:pt x="115" y="126"/>
                </a:cubicBezTo>
                <a:cubicBezTo>
                  <a:pt x="115" y="126"/>
                  <a:pt x="115" y="126"/>
                  <a:pt x="115" y="126"/>
                </a:cubicBezTo>
                <a:cubicBezTo>
                  <a:pt x="115" y="125"/>
                  <a:pt x="115" y="125"/>
                  <a:pt x="115" y="125"/>
                </a:cubicBezTo>
                <a:cubicBezTo>
                  <a:pt x="116" y="124"/>
                  <a:pt x="116" y="124"/>
                  <a:pt x="116" y="124"/>
                </a:cubicBezTo>
                <a:cubicBezTo>
                  <a:pt x="118" y="121"/>
                  <a:pt x="119" y="120"/>
                  <a:pt x="119" y="120"/>
                </a:cubicBezTo>
                <a:cubicBezTo>
                  <a:pt x="119" y="120"/>
                  <a:pt x="119" y="120"/>
                  <a:pt x="120" y="118"/>
                </a:cubicBezTo>
                <a:cubicBezTo>
                  <a:pt x="122" y="116"/>
                  <a:pt x="121" y="110"/>
                  <a:pt x="120" y="109"/>
                </a:cubicBezTo>
                <a:cubicBezTo>
                  <a:pt x="128" y="106"/>
                  <a:pt x="128" y="106"/>
                  <a:pt x="128" y="106"/>
                </a:cubicBezTo>
                <a:cubicBezTo>
                  <a:pt x="137" y="106"/>
                  <a:pt x="137" y="106"/>
                  <a:pt x="137" y="106"/>
                </a:cubicBezTo>
                <a:cubicBezTo>
                  <a:pt x="136" y="104"/>
                  <a:pt x="136" y="104"/>
                  <a:pt x="136" y="104"/>
                </a:cubicBezTo>
                <a:cubicBezTo>
                  <a:pt x="135" y="103"/>
                  <a:pt x="135" y="101"/>
                  <a:pt x="137" y="99"/>
                </a:cubicBezTo>
                <a:cubicBezTo>
                  <a:pt x="139" y="97"/>
                  <a:pt x="142" y="92"/>
                  <a:pt x="143" y="91"/>
                </a:cubicBezTo>
                <a:cubicBezTo>
                  <a:pt x="147" y="91"/>
                  <a:pt x="147" y="91"/>
                  <a:pt x="147" y="91"/>
                </a:cubicBezTo>
                <a:cubicBezTo>
                  <a:pt x="151" y="88"/>
                  <a:pt x="151" y="88"/>
                  <a:pt x="151" y="88"/>
                </a:cubicBezTo>
                <a:cubicBezTo>
                  <a:pt x="155" y="82"/>
                  <a:pt x="155" y="82"/>
                  <a:pt x="155" y="82"/>
                </a:cubicBezTo>
                <a:cubicBezTo>
                  <a:pt x="158" y="79"/>
                  <a:pt x="159" y="77"/>
                  <a:pt x="160" y="77"/>
                </a:cubicBezTo>
                <a:cubicBezTo>
                  <a:pt x="162" y="77"/>
                  <a:pt x="162" y="77"/>
                  <a:pt x="162" y="77"/>
                </a:cubicBezTo>
                <a:cubicBezTo>
                  <a:pt x="166" y="72"/>
                  <a:pt x="166" y="72"/>
                  <a:pt x="166" y="72"/>
                </a:cubicBezTo>
                <a:cubicBezTo>
                  <a:pt x="166" y="67"/>
                  <a:pt x="166" y="67"/>
                  <a:pt x="166" y="67"/>
                </a:cubicBezTo>
                <a:cubicBezTo>
                  <a:pt x="174" y="70"/>
                  <a:pt x="174" y="70"/>
                  <a:pt x="174" y="70"/>
                </a:cubicBezTo>
                <a:cubicBezTo>
                  <a:pt x="178" y="71"/>
                  <a:pt x="178" y="71"/>
                  <a:pt x="178" y="71"/>
                </a:cubicBezTo>
                <a:cubicBezTo>
                  <a:pt x="183" y="74"/>
                  <a:pt x="183" y="74"/>
                  <a:pt x="183" y="74"/>
                </a:cubicBezTo>
                <a:cubicBezTo>
                  <a:pt x="186" y="71"/>
                  <a:pt x="186" y="71"/>
                  <a:pt x="186" y="71"/>
                </a:cubicBezTo>
                <a:cubicBezTo>
                  <a:pt x="186" y="67"/>
                  <a:pt x="186" y="67"/>
                  <a:pt x="186" y="67"/>
                </a:cubicBezTo>
                <a:cubicBezTo>
                  <a:pt x="194" y="67"/>
                  <a:pt x="194" y="67"/>
                  <a:pt x="194" y="67"/>
                </a:cubicBezTo>
                <a:cubicBezTo>
                  <a:pt x="195" y="67"/>
                  <a:pt x="195" y="67"/>
                  <a:pt x="195" y="67"/>
                </a:cubicBezTo>
                <a:cubicBezTo>
                  <a:pt x="196" y="66"/>
                  <a:pt x="196" y="66"/>
                  <a:pt x="196" y="66"/>
                </a:cubicBezTo>
                <a:cubicBezTo>
                  <a:pt x="196" y="65"/>
                  <a:pt x="196" y="65"/>
                  <a:pt x="196" y="65"/>
                </a:cubicBezTo>
                <a:cubicBezTo>
                  <a:pt x="196" y="65"/>
                  <a:pt x="196" y="65"/>
                  <a:pt x="196" y="65"/>
                </a:cubicBezTo>
                <a:cubicBezTo>
                  <a:pt x="199" y="63"/>
                  <a:pt x="199" y="62"/>
                  <a:pt x="199" y="62"/>
                </a:cubicBezTo>
                <a:cubicBezTo>
                  <a:pt x="199" y="62"/>
                  <a:pt x="199" y="62"/>
                  <a:pt x="199" y="62"/>
                </a:cubicBezTo>
                <a:cubicBezTo>
                  <a:pt x="196" y="61"/>
                  <a:pt x="193" y="60"/>
                  <a:pt x="192" y="60"/>
                </a:cubicBezTo>
                <a:cubicBezTo>
                  <a:pt x="179" y="58"/>
                  <a:pt x="179" y="58"/>
                  <a:pt x="179" y="58"/>
                </a:cubicBezTo>
                <a:cubicBezTo>
                  <a:pt x="157" y="61"/>
                  <a:pt x="157" y="61"/>
                  <a:pt x="157" y="61"/>
                </a:cubicBezTo>
                <a:cubicBezTo>
                  <a:pt x="149" y="61"/>
                  <a:pt x="149" y="61"/>
                  <a:pt x="149" y="61"/>
                </a:cubicBezTo>
                <a:cubicBezTo>
                  <a:pt x="140" y="60"/>
                  <a:pt x="140" y="60"/>
                  <a:pt x="140" y="60"/>
                </a:cubicBezTo>
                <a:cubicBezTo>
                  <a:pt x="134" y="60"/>
                  <a:pt x="134" y="60"/>
                  <a:pt x="134" y="60"/>
                </a:cubicBezTo>
                <a:cubicBezTo>
                  <a:pt x="129" y="62"/>
                  <a:pt x="129" y="62"/>
                  <a:pt x="129" y="62"/>
                </a:cubicBezTo>
                <a:cubicBezTo>
                  <a:pt x="129" y="62"/>
                  <a:pt x="125" y="64"/>
                  <a:pt x="119" y="66"/>
                </a:cubicBezTo>
                <a:cubicBezTo>
                  <a:pt x="117" y="66"/>
                  <a:pt x="117" y="66"/>
                  <a:pt x="117" y="66"/>
                </a:cubicBezTo>
                <a:cubicBezTo>
                  <a:pt x="117" y="55"/>
                  <a:pt x="117" y="55"/>
                  <a:pt x="117" y="55"/>
                </a:cubicBezTo>
                <a:cubicBezTo>
                  <a:pt x="81" y="55"/>
                  <a:pt x="81" y="55"/>
                  <a:pt x="81" y="55"/>
                </a:cubicBezTo>
                <a:lnTo>
                  <a:pt x="81" y="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" name="Freeform 32"/>
          <p:cNvSpPr>
            <a:spLocks/>
          </p:cNvSpPr>
          <p:nvPr/>
        </p:nvSpPr>
        <p:spPr bwMode="auto">
          <a:xfrm>
            <a:off x="6902342" y="3915847"/>
            <a:ext cx="989222" cy="242442"/>
          </a:xfrm>
          <a:custGeom>
            <a:avLst/>
            <a:gdLst>
              <a:gd name="T0" fmla="*/ 302 w 336"/>
              <a:gd name="T1" fmla="*/ 0 h 78"/>
              <a:gd name="T2" fmla="*/ 94 w 336"/>
              <a:gd name="T3" fmla="*/ 0 h 78"/>
              <a:gd name="T4" fmla="*/ 94 w 336"/>
              <a:gd name="T5" fmla="*/ 13 h 78"/>
              <a:gd name="T6" fmla="*/ 38 w 336"/>
              <a:gd name="T7" fmla="*/ 13 h 78"/>
              <a:gd name="T8" fmla="*/ 38 w 336"/>
              <a:gd name="T9" fmla="*/ 12 h 78"/>
              <a:gd name="T10" fmla="*/ 38 w 336"/>
              <a:gd name="T11" fmla="*/ 12 h 78"/>
              <a:gd name="T12" fmla="*/ 33 w 336"/>
              <a:gd name="T13" fmla="*/ 21 h 78"/>
              <a:gd name="T14" fmla="*/ 33 w 336"/>
              <a:gd name="T15" fmla="*/ 21 h 78"/>
              <a:gd name="T16" fmla="*/ 33 w 336"/>
              <a:gd name="T17" fmla="*/ 21 h 78"/>
              <a:gd name="T18" fmla="*/ 30 w 336"/>
              <a:gd name="T19" fmla="*/ 24 h 78"/>
              <a:gd name="T20" fmla="*/ 29 w 336"/>
              <a:gd name="T21" fmla="*/ 26 h 78"/>
              <a:gd name="T22" fmla="*/ 26 w 336"/>
              <a:gd name="T23" fmla="*/ 28 h 78"/>
              <a:gd name="T24" fmla="*/ 26 w 336"/>
              <a:gd name="T25" fmla="*/ 29 h 78"/>
              <a:gd name="T26" fmla="*/ 26 w 336"/>
              <a:gd name="T27" fmla="*/ 33 h 78"/>
              <a:gd name="T28" fmla="*/ 24 w 336"/>
              <a:gd name="T29" fmla="*/ 37 h 78"/>
              <a:gd name="T30" fmla="*/ 23 w 336"/>
              <a:gd name="T31" fmla="*/ 39 h 78"/>
              <a:gd name="T32" fmla="*/ 23 w 336"/>
              <a:gd name="T33" fmla="*/ 40 h 78"/>
              <a:gd name="T34" fmla="*/ 23 w 336"/>
              <a:gd name="T35" fmla="*/ 42 h 78"/>
              <a:gd name="T36" fmla="*/ 23 w 336"/>
              <a:gd name="T37" fmla="*/ 44 h 78"/>
              <a:gd name="T38" fmla="*/ 20 w 336"/>
              <a:gd name="T39" fmla="*/ 44 h 78"/>
              <a:gd name="T40" fmla="*/ 22 w 336"/>
              <a:gd name="T41" fmla="*/ 46 h 78"/>
              <a:gd name="T42" fmla="*/ 17 w 336"/>
              <a:gd name="T43" fmla="*/ 50 h 78"/>
              <a:gd name="T44" fmla="*/ 14 w 336"/>
              <a:gd name="T45" fmla="*/ 58 h 78"/>
              <a:gd name="T46" fmla="*/ 6 w 336"/>
              <a:gd name="T47" fmla="*/ 64 h 78"/>
              <a:gd name="T48" fmla="*/ 6 w 336"/>
              <a:gd name="T49" fmla="*/ 70 h 78"/>
              <a:gd name="T50" fmla="*/ 2 w 336"/>
              <a:gd name="T51" fmla="*/ 74 h 78"/>
              <a:gd name="T52" fmla="*/ 0 w 336"/>
              <a:gd name="T53" fmla="*/ 78 h 78"/>
              <a:gd name="T54" fmla="*/ 0 w 336"/>
              <a:gd name="T55" fmla="*/ 78 h 78"/>
              <a:gd name="T56" fmla="*/ 94 w 336"/>
              <a:gd name="T57" fmla="*/ 78 h 78"/>
              <a:gd name="T58" fmla="*/ 189 w 336"/>
              <a:gd name="T59" fmla="*/ 78 h 78"/>
              <a:gd name="T60" fmla="*/ 230 w 336"/>
              <a:gd name="T61" fmla="*/ 78 h 78"/>
              <a:gd name="T62" fmla="*/ 230 w 336"/>
              <a:gd name="T63" fmla="*/ 78 h 78"/>
              <a:gd name="T64" fmla="*/ 230 w 336"/>
              <a:gd name="T65" fmla="*/ 75 h 78"/>
              <a:gd name="T66" fmla="*/ 230 w 336"/>
              <a:gd name="T67" fmla="*/ 73 h 78"/>
              <a:gd name="T68" fmla="*/ 231 w 336"/>
              <a:gd name="T69" fmla="*/ 72 h 78"/>
              <a:gd name="T70" fmla="*/ 233 w 336"/>
              <a:gd name="T71" fmla="*/ 70 h 78"/>
              <a:gd name="T72" fmla="*/ 233 w 336"/>
              <a:gd name="T73" fmla="*/ 70 h 78"/>
              <a:gd name="T74" fmla="*/ 237 w 336"/>
              <a:gd name="T75" fmla="*/ 65 h 78"/>
              <a:gd name="T76" fmla="*/ 245 w 336"/>
              <a:gd name="T77" fmla="*/ 61 h 78"/>
              <a:gd name="T78" fmla="*/ 249 w 336"/>
              <a:gd name="T79" fmla="*/ 58 h 78"/>
              <a:gd name="T80" fmla="*/ 257 w 336"/>
              <a:gd name="T81" fmla="*/ 58 h 78"/>
              <a:gd name="T82" fmla="*/ 261 w 336"/>
              <a:gd name="T83" fmla="*/ 52 h 78"/>
              <a:gd name="T84" fmla="*/ 269 w 336"/>
              <a:gd name="T85" fmla="*/ 48 h 78"/>
              <a:gd name="T86" fmla="*/ 272 w 336"/>
              <a:gd name="T87" fmla="*/ 48 h 78"/>
              <a:gd name="T88" fmla="*/ 276 w 336"/>
              <a:gd name="T89" fmla="*/ 45 h 78"/>
              <a:gd name="T90" fmla="*/ 280 w 336"/>
              <a:gd name="T91" fmla="*/ 45 h 78"/>
              <a:gd name="T92" fmla="*/ 280 w 336"/>
              <a:gd name="T93" fmla="*/ 41 h 78"/>
              <a:gd name="T94" fmla="*/ 296 w 336"/>
              <a:gd name="T95" fmla="*/ 34 h 78"/>
              <a:gd name="T96" fmla="*/ 314 w 336"/>
              <a:gd name="T97" fmla="*/ 34 h 78"/>
              <a:gd name="T98" fmla="*/ 324 w 336"/>
              <a:gd name="T99" fmla="*/ 29 h 78"/>
              <a:gd name="T100" fmla="*/ 324 w 336"/>
              <a:gd name="T101" fmla="*/ 28 h 78"/>
              <a:gd name="T102" fmla="*/ 325 w 336"/>
              <a:gd name="T103" fmla="*/ 25 h 78"/>
              <a:gd name="T104" fmla="*/ 327 w 336"/>
              <a:gd name="T105" fmla="*/ 22 h 78"/>
              <a:gd name="T106" fmla="*/ 333 w 336"/>
              <a:gd name="T107" fmla="*/ 22 h 78"/>
              <a:gd name="T108" fmla="*/ 336 w 336"/>
              <a:gd name="T109" fmla="*/ 15 h 78"/>
              <a:gd name="T110" fmla="*/ 336 w 336"/>
              <a:gd name="T111" fmla="*/ 0 h 78"/>
              <a:gd name="T112" fmla="*/ 336 w 336"/>
              <a:gd name="T113" fmla="*/ 0 h 78"/>
              <a:gd name="T114" fmla="*/ 336 w 336"/>
              <a:gd name="T115" fmla="*/ 0 h 78"/>
              <a:gd name="T116" fmla="*/ 303 w 336"/>
              <a:gd name="T117" fmla="*/ 0 h 78"/>
              <a:gd name="T118" fmla="*/ 303 w 336"/>
              <a:gd name="T119" fmla="*/ 0 h 78"/>
              <a:gd name="T120" fmla="*/ 302 w 336"/>
              <a:gd name="T121" fmla="*/ 0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</a:cxnLst>
            <a:rect l="0" t="0" r="r" b="b"/>
            <a:pathLst>
              <a:path w="336" h="78">
                <a:moveTo>
                  <a:pt x="302" y="0"/>
                </a:moveTo>
                <a:cubicBezTo>
                  <a:pt x="94" y="0"/>
                  <a:pt x="94" y="0"/>
                  <a:pt x="94" y="0"/>
                </a:cubicBezTo>
                <a:cubicBezTo>
                  <a:pt x="94" y="13"/>
                  <a:pt x="94" y="13"/>
                  <a:pt x="94" y="13"/>
                </a:cubicBezTo>
                <a:cubicBezTo>
                  <a:pt x="38" y="13"/>
                  <a:pt x="38" y="13"/>
                  <a:pt x="38" y="13"/>
                </a:cubicBezTo>
                <a:cubicBezTo>
                  <a:pt x="38" y="12"/>
                  <a:pt x="38" y="12"/>
                  <a:pt x="38" y="12"/>
                </a:cubicBezTo>
                <a:cubicBezTo>
                  <a:pt x="38" y="12"/>
                  <a:pt x="38" y="12"/>
                  <a:pt x="38" y="12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3" y="21"/>
                  <a:pt x="33" y="21"/>
                  <a:pt x="33" y="21"/>
                </a:cubicBezTo>
                <a:cubicBezTo>
                  <a:pt x="32" y="22"/>
                  <a:pt x="31" y="23"/>
                  <a:pt x="30" y="24"/>
                </a:cubicBezTo>
                <a:cubicBezTo>
                  <a:pt x="29" y="26"/>
                  <a:pt x="29" y="26"/>
                  <a:pt x="29" y="26"/>
                </a:cubicBezTo>
                <a:cubicBezTo>
                  <a:pt x="28" y="27"/>
                  <a:pt x="26" y="28"/>
                  <a:pt x="26" y="28"/>
                </a:cubicBezTo>
                <a:cubicBezTo>
                  <a:pt x="26" y="29"/>
                  <a:pt x="26" y="29"/>
                  <a:pt x="26" y="29"/>
                </a:cubicBezTo>
                <a:cubicBezTo>
                  <a:pt x="26" y="33"/>
                  <a:pt x="26" y="33"/>
                  <a:pt x="26" y="33"/>
                </a:cubicBezTo>
                <a:cubicBezTo>
                  <a:pt x="24" y="37"/>
                  <a:pt x="24" y="37"/>
                  <a:pt x="24" y="37"/>
                </a:cubicBezTo>
                <a:cubicBezTo>
                  <a:pt x="23" y="39"/>
                  <a:pt x="23" y="39"/>
                  <a:pt x="23" y="39"/>
                </a:cubicBezTo>
                <a:cubicBezTo>
                  <a:pt x="23" y="40"/>
                  <a:pt x="23" y="40"/>
                  <a:pt x="23" y="40"/>
                </a:cubicBezTo>
                <a:cubicBezTo>
                  <a:pt x="23" y="40"/>
                  <a:pt x="23" y="41"/>
                  <a:pt x="23" y="42"/>
                </a:cubicBezTo>
                <a:cubicBezTo>
                  <a:pt x="23" y="43"/>
                  <a:pt x="23" y="43"/>
                  <a:pt x="23" y="44"/>
                </a:cubicBezTo>
                <a:cubicBezTo>
                  <a:pt x="20" y="44"/>
                  <a:pt x="20" y="44"/>
                  <a:pt x="20" y="44"/>
                </a:cubicBezTo>
                <a:cubicBezTo>
                  <a:pt x="22" y="46"/>
                  <a:pt x="22" y="46"/>
                  <a:pt x="22" y="46"/>
                </a:cubicBezTo>
                <a:cubicBezTo>
                  <a:pt x="17" y="50"/>
                  <a:pt x="17" y="50"/>
                  <a:pt x="17" y="50"/>
                </a:cubicBezTo>
                <a:cubicBezTo>
                  <a:pt x="14" y="58"/>
                  <a:pt x="14" y="58"/>
                  <a:pt x="14" y="58"/>
                </a:cubicBezTo>
                <a:cubicBezTo>
                  <a:pt x="6" y="64"/>
                  <a:pt x="6" y="64"/>
                  <a:pt x="6" y="64"/>
                </a:cubicBezTo>
                <a:cubicBezTo>
                  <a:pt x="6" y="70"/>
                  <a:pt x="6" y="70"/>
                  <a:pt x="6" y="70"/>
                </a:cubicBezTo>
                <a:cubicBezTo>
                  <a:pt x="2" y="74"/>
                  <a:pt x="2" y="74"/>
                  <a:pt x="2" y="74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78"/>
                  <a:pt x="0" y="78"/>
                  <a:pt x="0" y="78"/>
                </a:cubicBezTo>
                <a:cubicBezTo>
                  <a:pt x="94" y="78"/>
                  <a:pt x="94" y="78"/>
                  <a:pt x="94" y="78"/>
                </a:cubicBezTo>
                <a:cubicBezTo>
                  <a:pt x="189" y="78"/>
                  <a:pt x="189" y="78"/>
                  <a:pt x="189" y="78"/>
                </a:cubicBezTo>
                <a:cubicBezTo>
                  <a:pt x="230" y="78"/>
                  <a:pt x="230" y="78"/>
                  <a:pt x="230" y="78"/>
                </a:cubicBezTo>
                <a:cubicBezTo>
                  <a:pt x="230" y="78"/>
                  <a:pt x="230" y="78"/>
                  <a:pt x="230" y="78"/>
                </a:cubicBezTo>
                <a:cubicBezTo>
                  <a:pt x="230" y="75"/>
                  <a:pt x="230" y="75"/>
                  <a:pt x="230" y="75"/>
                </a:cubicBezTo>
                <a:cubicBezTo>
                  <a:pt x="230" y="74"/>
                  <a:pt x="230" y="73"/>
                  <a:pt x="230" y="73"/>
                </a:cubicBezTo>
                <a:cubicBezTo>
                  <a:pt x="230" y="73"/>
                  <a:pt x="230" y="73"/>
                  <a:pt x="231" y="72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33" y="70"/>
                  <a:pt x="233" y="70"/>
                  <a:pt x="233" y="70"/>
                </a:cubicBezTo>
                <a:cubicBezTo>
                  <a:pt x="234" y="68"/>
                  <a:pt x="235" y="65"/>
                  <a:pt x="237" y="65"/>
                </a:cubicBezTo>
                <a:cubicBezTo>
                  <a:pt x="239" y="65"/>
                  <a:pt x="245" y="61"/>
                  <a:pt x="245" y="61"/>
                </a:cubicBezTo>
                <a:cubicBezTo>
                  <a:pt x="249" y="58"/>
                  <a:pt x="249" y="58"/>
                  <a:pt x="249" y="58"/>
                </a:cubicBezTo>
                <a:cubicBezTo>
                  <a:pt x="257" y="58"/>
                  <a:pt x="257" y="58"/>
                  <a:pt x="257" y="58"/>
                </a:cubicBezTo>
                <a:cubicBezTo>
                  <a:pt x="261" y="52"/>
                  <a:pt x="261" y="52"/>
                  <a:pt x="261" y="52"/>
                </a:cubicBezTo>
                <a:cubicBezTo>
                  <a:pt x="269" y="48"/>
                  <a:pt x="269" y="48"/>
                  <a:pt x="269" y="48"/>
                </a:cubicBezTo>
                <a:cubicBezTo>
                  <a:pt x="272" y="48"/>
                  <a:pt x="272" y="48"/>
                  <a:pt x="272" y="48"/>
                </a:cubicBezTo>
                <a:cubicBezTo>
                  <a:pt x="276" y="45"/>
                  <a:pt x="276" y="45"/>
                  <a:pt x="276" y="45"/>
                </a:cubicBezTo>
                <a:cubicBezTo>
                  <a:pt x="280" y="45"/>
                  <a:pt x="280" y="45"/>
                  <a:pt x="280" y="45"/>
                </a:cubicBezTo>
                <a:cubicBezTo>
                  <a:pt x="280" y="41"/>
                  <a:pt x="280" y="41"/>
                  <a:pt x="280" y="41"/>
                </a:cubicBezTo>
                <a:cubicBezTo>
                  <a:pt x="296" y="34"/>
                  <a:pt x="296" y="34"/>
                  <a:pt x="296" y="34"/>
                </a:cubicBezTo>
                <a:cubicBezTo>
                  <a:pt x="314" y="34"/>
                  <a:pt x="314" y="34"/>
                  <a:pt x="314" y="34"/>
                </a:cubicBezTo>
                <a:cubicBezTo>
                  <a:pt x="324" y="29"/>
                  <a:pt x="324" y="29"/>
                  <a:pt x="324" y="29"/>
                </a:cubicBezTo>
                <a:cubicBezTo>
                  <a:pt x="324" y="28"/>
                  <a:pt x="324" y="28"/>
                  <a:pt x="324" y="28"/>
                </a:cubicBezTo>
                <a:cubicBezTo>
                  <a:pt x="324" y="27"/>
                  <a:pt x="324" y="26"/>
                  <a:pt x="325" y="25"/>
                </a:cubicBezTo>
                <a:cubicBezTo>
                  <a:pt x="327" y="22"/>
                  <a:pt x="327" y="22"/>
                  <a:pt x="327" y="22"/>
                </a:cubicBezTo>
                <a:cubicBezTo>
                  <a:pt x="333" y="22"/>
                  <a:pt x="333" y="22"/>
                  <a:pt x="333" y="22"/>
                </a:cubicBezTo>
                <a:cubicBezTo>
                  <a:pt x="336" y="15"/>
                  <a:pt x="336" y="15"/>
                  <a:pt x="336" y="15"/>
                </a:cubicBezTo>
                <a:cubicBezTo>
                  <a:pt x="336" y="0"/>
                  <a:pt x="336" y="0"/>
                  <a:pt x="336" y="0"/>
                </a:cubicBezTo>
                <a:cubicBezTo>
                  <a:pt x="336" y="0"/>
                  <a:pt x="336" y="0"/>
                  <a:pt x="336" y="0"/>
                </a:cubicBezTo>
                <a:cubicBezTo>
                  <a:pt x="336" y="0"/>
                  <a:pt x="336" y="0"/>
                  <a:pt x="336" y="0"/>
                </a:cubicBezTo>
                <a:cubicBezTo>
                  <a:pt x="303" y="0"/>
                  <a:pt x="303" y="0"/>
                  <a:pt x="303" y="0"/>
                </a:cubicBezTo>
                <a:cubicBezTo>
                  <a:pt x="303" y="0"/>
                  <a:pt x="303" y="0"/>
                  <a:pt x="303" y="0"/>
                </a:cubicBezTo>
                <a:lnTo>
                  <a:pt x="302" y="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5" name="Freeform 33"/>
          <p:cNvSpPr>
            <a:spLocks/>
          </p:cNvSpPr>
          <p:nvPr/>
        </p:nvSpPr>
        <p:spPr bwMode="auto">
          <a:xfrm>
            <a:off x="5601044" y="3354811"/>
            <a:ext cx="839072" cy="452249"/>
          </a:xfrm>
          <a:custGeom>
            <a:avLst/>
            <a:gdLst>
              <a:gd name="T0" fmla="*/ 285 w 285"/>
              <a:gd name="T1" fmla="*/ 144 h 145"/>
              <a:gd name="T2" fmla="*/ 285 w 285"/>
              <a:gd name="T3" fmla="*/ 54 h 145"/>
              <a:gd name="T4" fmla="*/ 285 w 285"/>
              <a:gd name="T5" fmla="*/ 53 h 145"/>
              <a:gd name="T6" fmla="*/ 282 w 285"/>
              <a:gd name="T7" fmla="*/ 50 h 145"/>
              <a:gd name="T8" fmla="*/ 273 w 285"/>
              <a:gd name="T9" fmla="*/ 42 h 145"/>
              <a:gd name="T10" fmla="*/ 273 w 285"/>
              <a:gd name="T11" fmla="*/ 35 h 145"/>
              <a:gd name="T12" fmla="*/ 270 w 285"/>
              <a:gd name="T13" fmla="*/ 35 h 145"/>
              <a:gd name="T14" fmla="*/ 269 w 285"/>
              <a:gd name="T15" fmla="*/ 16 h 145"/>
              <a:gd name="T16" fmla="*/ 269 w 285"/>
              <a:gd name="T17" fmla="*/ 15 h 145"/>
              <a:gd name="T18" fmla="*/ 269 w 285"/>
              <a:gd name="T19" fmla="*/ 15 h 145"/>
              <a:gd name="T20" fmla="*/ 269 w 285"/>
              <a:gd name="T21" fmla="*/ 15 h 145"/>
              <a:gd name="T22" fmla="*/ 269 w 285"/>
              <a:gd name="T23" fmla="*/ 15 h 145"/>
              <a:gd name="T24" fmla="*/ 265 w 285"/>
              <a:gd name="T25" fmla="*/ 13 h 145"/>
              <a:gd name="T26" fmla="*/ 261 w 285"/>
              <a:gd name="T27" fmla="*/ 13 h 145"/>
              <a:gd name="T28" fmla="*/ 256 w 285"/>
              <a:gd name="T29" fmla="*/ 13 h 145"/>
              <a:gd name="T30" fmla="*/ 256 w 285"/>
              <a:gd name="T31" fmla="*/ 7 h 145"/>
              <a:gd name="T32" fmla="*/ 251 w 285"/>
              <a:gd name="T33" fmla="*/ 0 h 145"/>
              <a:gd name="T34" fmla="*/ 251 w 285"/>
              <a:gd name="T35" fmla="*/ 0 h 145"/>
              <a:gd name="T36" fmla="*/ 1 w 285"/>
              <a:gd name="T37" fmla="*/ 0 h 145"/>
              <a:gd name="T38" fmla="*/ 0 w 285"/>
              <a:gd name="T39" fmla="*/ 0 h 145"/>
              <a:gd name="T40" fmla="*/ 0 w 285"/>
              <a:gd name="T41" fmla="*/ 1 h 145"/>
              <a:gd name="T42" fmla="*/ 0 w 285"/>
              <a:gd name="T43" fmla="*/ 145 h 145"/>
              <a:gd name="T44" fmla="*/ 1 w 285"/>
              <a:gd name="T45" fmla="*/ 145 h 145"/>
              <a:gd name="T46" fmla="*/ 285 w 285"/>
              <a:gd name="T47" fmla="*/ 145 h 145"/>
              <a:gd name="T48" fmla="*/ 285 w 285"/>
              <a:gd name="T49" fmla="*/ 145 h 145"/>
              <a:gd name="T50" fmla="*/ 285 w 285"/>
              <a:gd name="T51" fmla="*/ 144 h 1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85" h="145">
                <a:moveTo>
                  <a:pt x="285" y="144"/>
                </a:moveTo>
                <a:cubicBezTo>
                  <a:pt x="285" y="54"/>
                  <a:pt x="285" y="54"/>
                  <a:pt x="285" y="54"/>
                </a:cubicBezTo>
                <a:cubicBezTo>
                  <a:pt x="285" y="53"/>
                  <a:pt x="285" y="53"/>
                  <a:pt x="285" y="53"/>
                </a:cubicBezTo>
                <a:cubicBezTo>
                  <a:pt x="284" y="53"/>
                  <a:pt x="283" y="52"/>
                  <a:pt x="282" y="50"/>
                </a:cubicBezTo>
                <a:cubicBezTo>
                  <a:pt x="273" y="42"/>
                  <a:pt x="273" y="42"/>
                  <a:pt x="273" y="42"/>
                </a:cubicBezTo>
                <a:cubicBezTo>
                  <a:pt x="273" y="35"/>
                  <a:pt x="273" y="35"/>
                  <a:pt x="273" y="35"/>
                </a:cubicBezTo>
                <a:cubicBezTo>
                  <a:pt x="270" y="35"/>
                  <a:pt x="270" y="35"/>
                  <a:pt x="270" y="35"/>
                </a:cubicBezTo>
                <a:cubicBezTo>
                  <a:pt x="269" y="16"/>
                  <a:pt x="269" y="16"/>
                  <a:pt x="269" y="16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9" y="15"/>
                  <a:pt x="269" y="15"/>
                  <a:pt x="269" y="15"/>
                </a:cubicBezTo>
                <a:cubicBezTo>
                  <a:pt x="268" y="14"/>
                  <a:pt x="267" y="13"/>
                  <a:pt x="265" y="13"/>
                </a:cubicBezTo>
                <a:cubicBezTo>
                  <a:pt x="261" y="13"/>
                  <a:pt x="261" y="13"/>
                  <a:pt x="261" y="13"/>
                </a:cubicBezTo>
                <a:cubicBezTo>
                  <a:pt x="256" y="13"/>
                  <a:pt x="256" y="13"/>
                  <a:pt x="256" y="13"/>
                </a:cubicBezTo>
                <a:cubicBezTo>
                  <a:pt x="256" y="7"/>
                  <a:pt x="256" y="7"/>
                  <a:pt x="256" y="7"/>
                </a:cubicBezTo>
                <a:cubicBezTo>
                  <a:pt x="251" y="0"/>
                  <a:pt x="251" y="0"/>
                  <a:pt x="251" y="0"/>
                </a:cubicBezTo>
                <a:cubicBezTo>
                  <a:pt x="251" y="0"/>
                  <a:pt x="251" y="0"/>
                  <a:pt x="251" y="0"/>
                </a:cubicBezTo>
                <a:cubicBezTo>
                  <a:pt x="1" y="0"/>
                  <a:pt x="1" y="0"/>
                  <a:pt x="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"/>
                  <a:pt x="0" y="1"/>
                  <a:pt x="0" y="1"/>
                </a:cubicBezTo>
                <a:cubicBezTo>
                  <a:pt x="0" y="145"/>
                  <a:pt x="0" y="145"/>
                  <a:pt x="0" y="145"/>
                </a:cubicBezTo>
                <a:cubicBezTo>
                  <a:pt x="1" y="145"/>
                  <a:pt x="1" y="145"/>
                  <a:pt x="1" y="145"/>
                </a:cubicBezTo>
                <a:cubicBezTo>
                  <a:pt x="285" y="145"/>
                  <a:pt x="285" y="145"/>
                  <a:pt x="285" y="145"/>
                </a:cubicBezTo>
                <a:cubicBezTo>
                  <a:pt x="285" y="145"/>
                  <a:pt x="285" y="145"/>
                  <a:pt x="285" y="145"/>
                </a:cubicBezTo>
                <a:lnTo>
                  <a:pt x="285" y="144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7" name="Freeform 34"/>
          <p:cNvSpPr>
            <a:spLocks/>
          </p:cNvSpPr>
          <p:nvPr/>
        </p:nvSpPr>
        <p:spPr bwMode="auto">
          <a:xfrm>
            <a:off x="7014219" y="3623674"/>
            <a:ext cx="847904" cy="332581"/>
          </a:xfrm>
          <a:custGeom>
            <a:avLst/>
            <a:gdLst>
              <a:gd name="T0" fmla="*/ 284 w 288"/>
              <a:gd name="T1" fmla="*/ 65 h 107"/>
              <a:gd name="T2" fmla="*/ 282 w 288"/>
              <a:gd name="T3" fmla="*/ 65 h 107"/>
              <a:gd name="T4" fmla="*/ 279 w 288"/>
              <a:gd name="T5" fmla="*/ 64 h 107"/>
              <a:gd name="T6" fmla="*/ 272 w 288"/>
              <a:gd name="T7" fmla="*/ 58 h 107"/>
              <a:gd name="T8" fmla="*/ 270 w 288"/>
              <a:gd name="T9" fmla="*/ 51 h 107"/>
              <a:gd name="T10" fmla="*/ 271 w 288"/>
              <a:gd name="T11" fmla="*/ 42 h 107"/>
              <a:gd name="T12" fmla="*/ 274 w 288"/>
              <a:gd name="T13" fmla="*/ 32 h 107"/>
              <a:gd name="T14" fmla="*/ 272 w 288"/>
              <a:gd name="T15" fmla="*/ 28 h 107"/>
              <a:gd name="T16" fmla="*/ 252 w 288"/>
              <a:gd name="T17" fmla="*/ 21 h 107"/>
              <a:gd name="T18" fmla="*/ 240 w 288"/>
              <a:gd name="T19" fmla="*/ 17 h 107"/>
              <a:gd name="T20" fmla="*/ 232 w 288"/>
              <a:gd name="T21" fmla="*/ 18 h 107"/>
              <a:gd name="T22" fmla="*/ 203 w 288"/>
              <a:gd name="T23" fmla="*/ 12 h 107"/>
              <a:gd name="T24" fmla="*/ 193 w 288"/>
              <a:gd name="T25" fmla="*/ 0 h 107"/>
              <a:gd name="T26" fmla="*/ 183 w 288"/>
              <a:gd name="T27" fmla="*/ 0 h 107"/>
              <a:gd name="T28" fmla="*/ 171 w 288"/>
              <a:gd name="T29" fmla="*/ 5 h 107"/>
              <a:gd name="T30" fmla="*/ 171 w 288"/>
              <a:gd name="T31" fmla="*/ 5 h 107"/>
              <a:gd name="T32" fmla="*/ 158 w 288"/>
              <a:gd name="T33" fmla="*/ 18 h 107"/>
              <a:gd name="T34" fmla="*/ 151 w 288"/>
              <a:gd name="T35" fmla="*/ 25 h 107"/>
              <a:gd name="T36" fmla="*/ 133 w 288"/>
              <a:gd name="T37" fmla="*/ 35 h 107"/>
              <a:gd name="T38" fmla="*/ 136 w 288"/>
              <a:gd name="T39" fmla="*/ 40 h 107"/>
              <a:gd name="T40" fmla="*/ 136 w 288"/>
              <a:gd name="T41" fmla="*/ 47 h 107"/>
              <a:gd name="T42" fmla="*/ 129 w 288"/>
              <a:gd name="T43" fmla="*/ 46 h 107"/>
              <a:gd name="T44" fmla="*/ 122 w 288"/>
              <a:gd name="T45" fmla="*/ 40 h 107"/>
              <a:gd name="T46" fmla="*/ 121 w 288"/>
              <a:gd name="T47" fmla="*/ 41 h 107"/>
              <a:gd name="T48" fmla="*/ 108 w 288"/>
              <a:gd name="T49" fmla="*/ 47 h 107"/>
              <a:gd name="T50" fmla="*/ 103 w 288"/>
              <a:gd name="T51" fmla="*/ 47 h 107"/>
              <a:gd name="T52" fmla="*/ 94 w 288"/>
              <a:gd name="T53" fmla="*/ 47 h 107"/>
              <a:gd name="T54" fmla="*/ 88 w 288"/>
              <a:gd name="T55" fmla="*/ 48 h 107"/>
              <a:gd name="T56" fmla="*/ 78 w 288"/>
              <a:gd name="T57" fmla="*/ 47 h 107"/>
              <a:gd name="T58" fmla="*/ 68 w 288"/>
              <a:gd name="T59" fmla="*/ 41 h 107"/>
              <a:gd name="T60" fmla="*/ 62 w 288"/>
              <a:gd name="T61" fmla="*/ 48 h 107"/>
              <a:gd name="T62" fmla="*/ 63 w 288"/>
              <a:gd name="T63" fmla="*/ 49 h 107"/>
              <a:gd name="T64" fmla="*/ 60 w 288"/>
              <a:gd name="T65" fmla="*/ 54 h 107"/>
              <a:gd name="T66" fmla="*/ 56 w 288"/>
              <a:gd name="T67" fmla="*/ 51 h 107"/>
              <a:gd name="T68" fmla="*/ 41 w 288"/>
              <a:gd name="T69" fmla="*/ 51 h 107"/>
              <a:gd name="T70" fmla="*/ 33 w 288"/>
              <a:gd name="T71" fmla="*/ 53 h 107"/>
              <a:gd name="T72" fmla="*/ 22 w 288"/>
              <a:gd name="T73" fmla="*/ 63 h 107"/>
              <a:gd name="T74" fmla="*/ 12 w 288"/>
              <a:gd name="T75" fmla="*/ 63 h 107"/>
              <a:gd name="T76" fmla="*/ 8 w 288"/>
              <a:gd name="T77" fmla="*/ 92 h 107"/>
              <a:gd name="T78" fmla="*/ 0 w 288"/>
              <a:gd name="T79" fmla="*/ 106 h 107"/>
              <a:gd name="T80" fmla="*/ 56 w 288"/>
              <a:gd name="T81" fmla="*/ 107 h 107"/>
              <a:gd name="T82" fmla="*/ 264 w 288"/>
              <a:gd name="T83" fmla="*/ 94 h 107"/>
              <a:gd name="T84" fmla="*/ 265 w 288"/>
              <a:gd name="T85" fmla="*/ 94 h 107"/>
              <a:gd name="T86" fmla="*/ 271 w 288"/>
              <a:gd name="T87" fmla="*/ 90 h 107"/>
              <a:gd name="T88" fmla="*/ 288 w 288"/>
              <a:gd name="T89" fmla="*/ 81 h 107"/>
              <a:gd name="T90" fmla="*/ 288 w 288"/>
              <a:gd name="T91" fmla="*/ 76 h 107"/>
              <a:gd name="T92" fmla="*/ 288 w 288"/>
              <a:gd name="T93" fmla="*/ 71 h 107"/>
              <a:gd name="T94" fmla="*/ 286 w 288"/>
              <a:gd name="T95" fmla="*/ 68 h 1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</a:cxnLst>
            <a:rect l="0" t="0" r="r" b="b"/>
            <a:pathLst>
              <a:path w="288" h="107">
                <a:moveTo>
                  <a:pt x="286" y="68"/>
                </a:moveTo>
                <a:cubicBezTo>
                  <a:pt x="285" y="67"/>
                  <a:pt x="284" y="66"/>
                  <a:pt x="284" y="65"/>
                </a:cubicBezTo>
                <a:cubicBezTo>
                  <a:pt x="283" y="64"/>
                  <a:pt x="283" y="64"/>
                  <a:pt x="283" y="64"/>
                </a:cubicBezTo>
                <a:cubicBezTo>
                  <a:pt x="282" y="65"/>
                  <a:pt x="282" y="65"/>
                  <a:pt x="282" y="65"/>
                </a:cubicBezTo>
                <a:cubicBezTo>
                  <a:pt x="281" y="65"/>
                  <a:pt x="281" y="65"/>
                  <a:pt x="281" y="65"/>
                </a:cubicBezTo>
                <a:cubicBezTo>
                  <a:pt x="280" y="65"/>
                  <a:pt x="279" y="65"/>
                  <a:pt x="279" y="64"/>
                </a:cubicBezTo>
                <a:cubicBezTo>
                  <a:pt x="277" y="62"/>
                  <a:pt x="276" y="61"/>
                  <a:pt x="275" y="60"/>
                </a:cubicBezTo>
                <a:cubicBezTo>
                  <a:pt x="274" y="59"/>
                  <a:pt x="273" y="59"/>
                  <a:pt x="272" y="58"/>
                </a:cubicBezTo>
                <a:cubicBezTo>
                  <a:pt x="271" y="56"/>
                  <a:pt x="271" y="56"/>
                  <a:pt x="271" y="56"/>
                </a:cubicBezTo>
                <a:cubicBezTo>
                  <a:pt x="270" y="51"/>
                  <a:pt x="270" y="51"/>
                  <a:pt x="270" y="51"/>
                </a:cubicBezTo>
                <a:cubicBezTo>
                  <a:pt x="270" y="50"/>
                  <a:pt x="270" y="50"/>
                  <a:pt x="270" y="49"/>
                </a:cubicBezTo>
                <a:cubicBezTo>
                  <a:pt x="270" y="47"/>
                  <a:pt x="271" y="44"/>
                  <a:pt x="271" y="42"/>
                </a:cubicBezTo>
                <a:cubicBezTo>
                  <a:pt x="271" y="41"/>
                  <a:pt x="271" y="39"/>
                  <a:pt x="272" y="36"/>
                </a:cubicBezTo>
                <a:cubicBezTo>
                  <a:pt x="274" y="32"/>
                  <a:pt x="274" y="32"/>
                  <a:pt x="274" y="32"/>
                </a:cubicBezTo>
                <a:cubicBezTo>
                  <a:pt x="274" y="30"/>
                  <a:pt x="274" y="30"/>
                  <a:pt x="274" y="30"/>
                </a:cubicBezTo>
                <a:cubicBezTo>
                  <a:pt x="272" y="28"/>
                  <a:pt x="272" y="28"/>
                  <a:pt x="272" y="28"/>
                </a:cubicBezTo>
                <a:cubicBezTo>
                  <a:pt x="265" y="21"/>
                  <a:pt x="265" y="21"/>
                  <a:pt x="265" y="21"/>
                </a:cubicBezTo>
                <a:cubicBezTo>
                  <a:pt x="252" y="21"/>
                  <a:pt x="252" y="21"/>
                  <a:pt x="252" y="21"/>
                </a:cubicBezTo>
                <a:cubicBezTo>
                  <a:pt x="252" y="21"/>
                  <a:pt x="246" y="21"/>
                  <a:pt x="243" y="18"/>
                </a:cubicBezTo>
                <a:cubicBezTo>
                  <a:pt x="242" y="18"/>
                  <a:pt x="241" y="17"/>
                  <a:pt x="240" y="17"/>
                </a:cubicBezTo>
                <a:cubicBezTo>
                  <a:pt x="237" y="17"/>
                  <a:pt x="235" y="18"/>
                  <a:pt x="235" y="18"/>
                </a:cubicBezTo>
                <a:cubicBezTo>
                  <a:pt x="232" y="18"/>
                  <a:pt x="232" y="18"/>
                  <a:pt x="232" y="18"/>
                </a:cubicBezTo>
                <a:cubicBezTo>
                  <a:pt x="229" y="18"/>
                  <a:pt x="228" y="13"/>
                  <a:pt x="227" y="12"/>
                </a:cubicBezTo>
                <a:cubicBezTo>
                  <a:pt x="203" y="12"/>
                  <a:pt x="203" y="12"/>
                  <a:pt x="203" y="12"/>
                </a:cubicBezTo>
                <a:cubicBezTo>
                  <a:pt x="198" y="6"/>
                  <a:pt x="198" y="6"/>
                  <a:pt x="198" y="6"/>
                </a:cubicBezTo>
                <a:cubicBezTo>
                  <a:pt x="193" y="0"/>
                  <a:pt x="193" y="0"/>
                  <a:pt x="193" y="0"/>
                </a:cubicBezTo>
                <a:cubicBezTo>
                  <a:pt x="183" y="0"/>
                  <a:pt x="183" y="0"/>
                  <a:pt x="183" y="0"/>
                </a:cubicBezTo>
                <a:cubicBezTo>
                  <a:pt x="183" y="0"/>
                  <a:pt x="183" y="0"/>
                  <a:pt x="183" y="0"/>
                </a:cubicBezTo>
                <a:cubicBezTo>
                  <a:pt x="178" y="5"/>
                  <a:pt x="178" y="5"/>
                  <a:pt x="178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1" y="5"/>
                  <a:pt x="171" y="5"/>
                  <a:pt x="171" y="5"/>
                </a:cubicBezTo>
                <a:cubicBezTo>
                  <a:pt x="171" y="5"/>
                  <a:pt x="165" y="9"/>
                  <a:pt x="161" y="9"/>
                </a:cubicBezTo>
                <a:cubicBezTo>
                  <a:pt x="157" y="10"/>
                  <a:pt x="158" y="17"/>
                  <a:pt x="158" y="18"/>
                </a:cubicBezTo>
                <a:cubicBezTo>
                  <a:pt x="158" y="19"/>
                  <a:pt x="158" y="19"/>
                  <a:pt x="158" y="19"/>
                </a:cubicBezTo>
                <a:cubicBezTo>
                  <a:pt x="151" y="25"/>
                  <a:pt x="151" y="25"/>
                  <a:pt x="151" y="25"/>
                </a:cubicBezTo>
                <a:cubicBezTo>
                  <a:pt x="151" y="25"/>
                  <a:pt x="144" y="30"/>
                  <a:pt x="136" y="33"/>
                </a:cubicBezTo>
                <a:cubicBezTo>
                  <a:pt x="134" y="34"/>
                  <a:pt x="133" y="35"/>
                  <a:pt x="133" y="35"/>
                </a:cubicBezTo>
                <a:cubicBezTo>
                  <a:pt x="134" y="36"/>
                  <a:pt x="134" y="36"/>
                  <a:pt x="134" y="36"/>
                </a:cubicBezTo>
                <a:cubicBezTo>
                  <a:pt x="136" y="37"/>
                  <a:pt x="137" y="38"/>
                  <a:pt x="136" y="40"/>
                </a:cubicBezTo>
                <a:cubicBezTo>
                  <a:pt x="135" y="42"/>
                  <a:pt x="135" y="44"/>
                  <a:pt x="136" y="45"/>
                </a:cubicBezTo>
                <a:cubicBezTo>
                  <a:pt x="136" y="47"/>
                  <a:pt x="136" y="47"/>
                  <a:pt x="136" y="47"/>
                </a:cubicBezTo>
                <a:cubicBezTo>
                  <a:pt x="129" y="47"/>
                  <a:pt x="129" y="47"/>
                  <a:pt x="129" y="47"/>
                </a:cubicBezTo>
                <a:cubicBezTo>
                  <a:pt x="129" y="46"/>
                  <a:pt x="129" y="46"/>
                  <a:pt x="129" y="46"/>
                </a:cubicBezTo>
                <a:cubicBezTo>
                  <a:pt x="128" y="45"/>
                  <a:pt x="126" y="42"/>
                  <a:pt x="124" y="41"/>
                </a:cubicBezTo>
                <a:cubicBezTo>
                  <a:pt x="123" y="40"/>
                  <a:pt x="123" y="40"/>
                  <a:pt x="122" y="40"/>
                </a:cubicBezTo>
                <a:cubicBezTo>
                  <a:pt x="122" y="40"/>
                  <a:pt x="121" y="40"/>
                  <a:pt x="121" y="41"/>
                </a:cubicBezTo>
                <a:cubicBezTo>
                  <a:pt x="121" y="41"/>
                  <a:pt x="121" y="41"/>
                  <a:pt x="121" y="41"/>
                </a:cubicBezTo>
                <a:cubicBezTo>
                  <a:pt x="114" y="41"/>
                  <a:pt x="114" y="41"/>
                  <a:pt x="114" y="41"/>
                </a:cubicBezTo>
                <a:cubicBezTo>
                  <a:pt x="108" y="47"/>
                  <a:pt x="108" y="47"/>
                  <a:pt x="108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3" y="47"/>
                  <a:pt x="103" y="47"/>
                </a:cubicBezTo>
                <a:cubicBezTo>
                  <a:pt x="103" y="47"/>
                  <a:pt x="101" y="47"/>
                  <a:pt x="98" y="47"/>
                </a:cubicBezTo>
                <a:cubicBezTo>
                  <a:pt x="97" y="47"/>
                  <a:pt x="95" y="47"/>
                  <a:pt x="94" y="47"/>
                </a:cubicBezTo>
                <a:cubicBezTo>
                  <a:pt x="92" y="48"/>
                  <a:pt x="91" y="48"/>
                  <a:pt x="91" y="48"/>
                </a:cubicBezTo>
                <a:cubicBezTo>
                  <a:pt x="88" y="48"/>
                  <a:pt x="88" y="48"/>
                  <a:pt x="88" y="48"/>
                </a:cubicBezTo>
                <a:cubicBezTo>
                  <a:pt x="89" y="47"/>
                  <a:pt x="89" y="47"/>
                  <a:pt x="89" y="47"/>
                </a:cubicBezTo>
                <a:cubicBezTo>
                  <a:pt x="78" y="47"/>
                  <a:pt x="78" y="47"/>
                  <a:pt x="78" y="47"/>
                </a:cubicBezTo>
                <a:cubicBezTo>
                  <a:pt x="70" y="45"/>
                  <a:pt x="70" y="45"/>
                  <a:pt x="70" y="45"/>
                </a:cubicBezTo>
                <a:cubicBezTo>
                  <a:pt x="68" y="41"/>
                  <a:pt x="68" y="41"/>
                  <a:pt x="68" y="41"/>
                </a:cubicBezTo>
                <a:cubicBezTo>
                  <a:pt x="64" y="46"/>
                  <a:pt x="64" y="46"/>
                  <a:pt x="64" y="46"/>
                </a:cubicBezTo>
                <a:cubicBezTo>
                  <a:pt x="63" y="47"/>
                  <a:pt x="63" y="47"/>
                  <a:pt x="62" y="48"/>
                </a:cubicBezTo>
                <a:cubicBezTo>
                  <a:pt x="63" y="48"/>
                  <a:pt x="63" y="48"/>
                  <a:pt x="63" y="48"/>
                </a:cubicBezTo>
                <a:cubicBezTo>
                  <a:pt x="63" y="49"/>
                  <a:pt x="63" y="49"/>
                  <a:pt x="63" y="49"/>
                </a:cubicBezTo>
                <a:cubicBezTo>
                  <a:pt x="63" y="49"/>
                  <a:pt x="63" y="50"/>
                  <a:pt x="62" y="51"/>
                </a:cubicBezTo>
                <a:cubicBezTo>
                  <a:pt x="62" y="53"/>
                  <a:pt x="61" y="54"/>
                  <a:pt x="60" y="54"/>
                </a:cubicBezTo>
                <a:cubicBezTo>
                  <a:pt x="60" y="54"/>
                  <a:pt x="60" y="54"/>
                  <a:pt x="60" y="54"/>
                </a:cubicBezTo>
                <a:cubicBezTo>
                  <a:pt x="58" y="54"/>
                  <a:pt x="56" y="52"/>
                  <a:pt x="56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41" y="51"/>
                  <a:pt x="41" y="51"/>
                  <a:pt x="41" y="51"/>
                </a:cubicBezTo>
                <a:cubicBezTo>
                  <a:pt x="40" y="51"/>
                  <a:pt x="40" y="51"/>
                  <a:pt x="40" y="51"/>
                </a:cubicBezTo>
                <a:cubicBezTo>
                  <a:pt x="37" y="52"/>
                  <a:pt x="34" y="53"/>
                  <a:pt x="33" y="53"/>
                </a:cubicBezTo>
                <a:cubicBezTo>
                  <a:pt x="26" y="58"/>
                  <a:pt x="26" y="58"/>
                  <a:pt x="26" y="58"/>
                </a:cubicBezTo>
                <a:cubicBezTo>
                  <a:pt x="22" y="63"/>
                  <a:pt x="22" y="63"/>
                  <a:pt x="22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12" y="63"/>
                  <a:pt x="12" y="63"/>
                  <a:pt x="12" y="63"/>
                </a:cubicBezTo>
                <a:cubicBezTo>
                  <a:pt x="14" y="75"/>
                  <a:pt x="14" y="75"/>
                  <a:pt x="14" y="75"/>
                </a:cubicBezTo>
                <a:cubicBezTo>
                  <a:pt x="17" y="85"/>
                  <a:pt x="9" y="91"/>
                  <a:pt x="8" y="92"/>
                </a:cubicBezTo>
                <a:cubicBezTo>
                  <a:pt x="7" y="92"/>
                  <a:pt x="7" y="92"/>
                  <a:pt x="7" y="92"/>
                </a:cubicBezTo>
                <a:cubicBezTo>
                  <a:pt x="0" y="106"/>
                  <a:pt x="0" y="106"/>
                  <a:pt x="0" y="106"/>
                </a:cubicBezTo>
                <a:cubicBezTo>
                  <a:pt x="0" y="107"/>
                  <a:pt x="0" y="107"/>
                  <a:pt x="0" y="107"/>
                </a:cubicBezTo>
                <a:cubicBezTo>
                  <a:pt x="56" y="107"/>
                  <a:pt x="56" y="107"/>
                  <a:pt x="56" y="107"/>
                </a:cubicBezTo>
                <a:cubicBezTo>
                  <a:pt x="56" y="94"/>
                  <a:pt x="56" y="94"/>
                  <a:pt x="56" y="94"/>
                </a:cubicBezTo>
                <a:cubicBezTo>
                  <a:pt x="264" y="94"/>
                  <a:pt x="264" y="94"/>
                  <a:pt x="264" y="94"/>
                </a:cubicBezTo>
                <a:cubicBezTo>
                  <a:pt x="265" y="94"/>
                  <a:pt x="265" y="94"/>
                  <a:pt x="265" y="94"/>
                </a:cubicBezTo>
                <a:cubicBezTo>
                  <a:pt x="265" y="94"/>
                  <a:pt x="265" y="94"/>
                  <a:pt x="265" y="94"/>
                </a:cubicBezTo>
                <a:cubicBezTo>
                  <a:pt x="267" y="93"/>
                  <a:pt x="267" y="93"/>
                  <a:pt x="267" y="93"/>
                </a:cubicBezTo>
                <a:cubicBezTo>
                  <a:pt x="268" y="92"/>
                  <a:pt x="270" y="90"/>
                  <a:pt x="271" y="90"/>
                </a:cubicBezTo>
                <a:cubicBezTo>
                  <a:pt x="274" y="88"/>
                  <a:pt x="277" y="86"/>
                  <a:pt x="278" y="85"/>
                </a:cubicBezTo>
                <a:cubicBezTo>
                  <a:pt x="288" y="81"/>
                  <a:pt x="288" y="81"/>
                  <a:pt x="288" y="81"/>
                </a:cubicBezTo>
                <a:cubicBezTo>
                  <a:pt x="287" y="80"/>
                  <a:pt x="287" y="80"/>
                  <a:pt x="287" y="80"/>
                </a:cubicBezTo>
                <a:cubicBezTo>
                  <a:pt x="287" y="79"/>
                  <a:pt x="287" y="77"/>
                  <a:pt x="288" y="76"/>
                </a:cubicBezTo>
                <a:cubicBezTo>
                  <a:pt x="288" y="74"/>
                  <a:pt x="288" y="74"/>
                  <a:pt x="288" y="73"/>
                </a:cubicBezTo>
                <a:cubicBezTo>
                  <a:pt x="288" y="72"/>
                  <a:pt x="288" y="72"/>
                  <a:pt x="288" y="71"/>
                </a:cubicBezTo>
                <a:cubicBezTo>
                  <a:pt x="288" y="71"/>
                  <a:pt x="288" y="71"/>
                  <a:pt x="288" y="71"/>
                </a:cubicBezTo>
                <a:cubicBezTo>
                  <a:pt x="288" y="70"/>
                  <a:pt x="287" y="69"/>
                  <a:pt x="286" y="68"/>
                </a:cubicBez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8" name="Freeform 35"/>
          <p:cNvSpPr>
            <a:spLocks/>
          </p:cNvSpPr>
          <p:nvPr/>
        </p:nvSpPr>
        <p:spPr bwMode="auto">
          <a:xfrm>
            <a:off x="6204589" y="2851274"/>
            <a:ext cx="724251" cy="491102"/>
          </a:xfrm>
          <a:custGeom>
            <a:avLst/>
            <a:gdLst>
              <a:gd name="T0" fmla="*/ 0 w 246"/>
              <a:gd name="T1" fmla="*/ 40 h 158"/>
              <a:gd name="T2" fmla="*/ 0 w 246"/>
              <a:gd name="T3" fmla="*/ 40 h 158"/>
              <a:gd name="T4" fmla="*/ 12 w 246"/>
              <a:gd name="T5" fmla="*/ 59 h 158"/>
              <a:gd name="T6" fmla="*/ 12 w 246"/>
              <a:gd name="T7" fmla="*/ 89 h 158"/>
              <a:gd name="T8" fmla="*/ 24 w 246"/>
              <a:gd name="T9" fmla="*/ 94 h 158"/>
              <a:gd name="T10" fmla="*/ 24 w 246"/>
              <a:gd name="T11" fmla="*/ 120 h 158"/>
              <a:gd name="T12" fmla="*/ 26 w 246"/>
              <a:gd name="T13" fmla="*/ 138 h 158"/>
              <a:gd name="T14" fmla="*/ 26 w 246"/>
              <a:gd name="T15" fmla="*/ 139 h 158"/>
              <a:gd name="T16" fmla="*/ 26 w 246"/>
              <a:gd name="T17" fmla="*/ 139 h 158"/>
              <a:gd name="T18" fmla="*/ 26 w 246"/>
              <a:gd name="T19" fmla="*/ 139 h 158"/>
              <a:gd name="T20" fmla="*/ 188 w 246"/>
              <a:gd name="T21" fmla="*/ 139 h 158"/>
              <a:gd name="T22" fmla="*/ 195 w 246"/>
              <a:gd name="T23" fmla="*/ 158 h 158"/>
              <a:gd name="T24" fmla="*/ 195 w 246"/>
              <a:gd name="T25" fmla="*/ 158 h 158"/>
              <a:gd name="T26" fmla="*/ 210 w 246"/>
              <a:gd name="T27" fmla="*/ 139 h 158"/>
              <a:gd name="T28" fmla="*/ 215 w 246"/>
              <a:gd name="T29" fmla="*/ 118 h 158"/>
              <a:gd name="T30" fmla="*/ 224 w 246"/>
              <a:gd name="T31" fmla="*/ 101 h 158"/>
              <a:gd name="T32" fmla="*/ 234 w 246"/>
              <a:gd name="T33" fmla="*/ 89 h 158"/>
              <a:gd name="T34" fmla="*/ 246 w 246"/>
              <a:gd name="T35" fmla="*/ 68 h 158"/>
              <a:gd name="T36" fmla="*/ 234 w 246"/>
              <a:gd name="T37" fmla="*/ 56 h 158"/>
              <a:gd name="T38" fmla="*/ 228 w 246"/>
              <a:gd name="T39" fmla="*/ 49 h 158"/>
              <a:gd name="T40" fmla="*/ 228 w 246"/>
              <a:gd name="T41" fmla="*/ 49 h 158"/>
              <a:gd name="T42" fmla="*/ 224 w 246"/>
              <a:gd name="T43" fmla="*/ 44 h 158"/>
              <a:gd name="T44" fmla="*/ 212 w 246"/>
              <a:gd name="T45" fmla="*/ 25 h 158"/>
              <a:gd name="T46" fmla="*/ 205 w 246"/>
              <a:gd name="T47" fmla="*/ 14 h 158"/>
              <a:gd name="T48" fmla="*/ 205 w 246"/>
              <a:gd name="T49" fmla="*/ 14 h 158"/>
              <a:gd name="T50" fmla="*/ 203 w 246"/>
              <a:gd name="T51" fmla="*/ 0 h 158"/>
              <a:gd name="T52" fmla="*/ 13 w 246"/>
              <a:gd name="T53" fmla="*/ 0 h 158"/>
              <a:gd name="T54" fmla="*/ 13 w 246"/>
              <a:gd name="T55" fmla="*/ 27 h 158"/>
              <a:gd name="T56" fmla="*/ 0 w 246"/>
              <a:gd name="T57" fmla="*/ 40 h 1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246" h="158">
                <a:moveTo>
                  <a:pt x="0" y="40"/>
                </a:moveTo>
                <a:cubicBezTo>
                  <a:pt x="0" y="40"/>
                  <a:pt x="0" y="40"/>
                  <a:pt x="0" y="40"/>
                </a:cubicBezTo>
                <a:cubicBezTo>
                  <a:pt x="12" y="59"/>
                  <a:pt x="12" y="59"/>
                  <a:pt x="12" y="59"/>
                </a:cubicBezTo>
                <a:cubicBezTo>
                  <a:pt x="12" y="89"/>
                  <a:pt x="12" y="89"/>
                  <a:pt x="12" y="89"/>
                </a:cubicBezTo>
                <a:cubicBezTo>
                  <a:pt x="24" y="94"/>
                  <a:pt x="24" y="94"/>
                  <a:pt x="24" y="94"/>
                </a:cubicBezTo>
                <a:cubicBezTo>
                  <a:pt x="24" y="120"/>
                  <a:pt x="24" y="120"/>
                  <a:pt x="24" y="120"/>
                </a:cubicBezTo>
                <a:cubicBezTo>
                  <a:pt x="26" y="138"/>
                  <a:pt x="26" y="138"/>
                  <a:pt x="26" y="138"/>
                </a:cubicBezTo>
                <a:cubicBezTo>
                  <a:pt x="26" y="139"/>
                  <a:pt x="26" y="139"/>
                  <a:pt x="26" y="139"/>
                </a:cubicBezTo>
                <a:cubicBezTo>
                  <a:pt x="26" y="139"/>
                  <a:pt x="26" y="139"/>
                  <a:pt x="26" y="139"/>
                </a:cubicBezTo>
                <a:cubicBezTo>
                  <a:pt x="26" y="139"/>
                  <a:pt x="26" y="139"/>
                  <a:pt x="26" y="139"/>
                </a:cubicBezTo>
                <a:cubicBezTo>
                  <a:pt x="188" y="139"/>
                  <a:pt x="188" y="139"/>
                  <a:pt x="188" y="139"/>
                </a:cubicBezTo>
                <a:cubicBezTo>
                  <a:pt x="195" y="158"/>
                  <a:pt x="195" y="158"/>
                  <a:pt x="195" y="158"/>
                </a:cubicBezTo>
                <a:cubicBezTo>
                  <a:pt x="195" y="158"/>
                  <a:pt x="195" y="158"/>
                  <a:pt x="195" y="158"/>
                </a:cubicBezTo>
                <a:cubicBezTo>
                  <a:pt x="210" y="139"/>
                  <a:pt x="210" y="139"/>
                  <a:pt x="210" y="139"/>
                </a:cubicBezTo>
                <a:cubicBezTo>
                  <a:pt x="215" y="118"/>
                  <a:pt x="215" y="118"/>
                  <a:pt x="215" y="118"/>
                </a:cubicBezTo>
                <a:cubicBezTo>
                  <a:pt x="224" y="101"/>
                  <a:pt x="224" y="101"/>
                  <a:pt x="224" y="101"/>
                </a:cubicBezTo>
                <a:cubicBezTo>
                  <a:pt x="234" y="89"/>
                  <a:pt x="234" y="89"/>
                  <a:pt x="234" y="89"/>
                </a:cubicBezTo>
                <a:cubicBezTo>
                  <a:pt x="246" y="68"/>
                  <a:pt x="246" y="68"/>
                  <a:pt x="246" y="68"/>
                </a:cubicBezTo>
                <a:cubicBezTo>
                  <a:pt x="234" y="56"/>
                  <a:pt x="234" y="56"/>
                  <a:pt x="234" y="56"/>
                </a:cubicBezTo>
                <a:cubicBezTo>
                  <a:pt x="228" y="49"/>
                  <a:pt x="228" y="49"/>
                  <a:pt x="228" y="49"/>
                </a:cubicBezTo>
                <a:cubicBezTo>
                  <a:pt x="228" y="49"/>
                  <a:pt x="228" y="49"/>
                  <a:pt x="228" y="49"/>
                </a:cubicBezTo>
                <a:cubicBezTo>
                  <a:pt x="224" y="44"/>
                  <a:pt x="224" y="44"/>
                  <a:pt x="224" y="44"/>
                </a:cubicBezTo>
                <a:cubicBezTo>
                  <a:pt x="212" y="25"/>
                  <a:pt x="212" y="25"/>
                  <a:pt x="212" y="25"/>
                </a:cubicBezTo>
                <a:cubicBezTo>
                  <a:pt x="205" y="14"/>
                  <a:pt x="205" y="14"/>
                  <a:pt x="205" y="14"/>
                </a:cubicBezTo>
                <a:cubicBezTo>
                  <a:pt x="205" y="14"/>
                  <a:pt x="205" y="14"/>
                  <a:pt x="205" y="14"/>
                </a:cubicBezTo>
                <a:cubicBezTo>
                  <a:pt x="205" y="12"/>
                  <a:pt x="204" y="6"/>
                  <a:pt x="203" y="0"/>
                </a:cubicBezTo>
                <a:cubicBezTo>
                  <a:pt x="13" y="0"/>
                  <a:pt x="13" y="0"/>
                  <a:pt x="13" y="0"/>
                </a:cubicBezTo>
                <a:cubicBezTo>
                  <a:pt x="13" y="27"/>
                  <a:pt x="13" y="27"/>
                  <a:pt x="13" y="27"/>
                </a:cubicBezTo>
                <a:lnTo>
                  <a:pt x="0" y="40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9" name="Freeform 36"/>
          <p:cNvSpPr>
            <a:spLocks/>
          </p:cNvSpPr>
          <p:nvPr/>
        </p:nvSpPr>
        <p:spPr bwMode="auto">
          <a:xfrm>
            <a:off x="5359628" y="2475177"/>
            <a:ext cx="883233" cy="500426"/>
          </a:xfrm>
          <a:custGeom>
            <a:avLst/>
            <a:gdLst>
              <a:gd name="T0" fmla="*/ 0 w 600"/>
              <a:gd name="T1" fmla="*/ 272 h 322"/>
              <a:gd name="T2" fmla="*/ 416 w 600"/>
              <a:gd name="T3" fmla="*/ 272 h 322"/>
              <a:gd name="T4" fmla="*/ 444 w 600"/>
              <a:gd name="T5" fmla="*/ 294 h 322"/>
              <a:gd name="T6" fmla="*/ 526 w 600"/>
              <a:gd name="T7" fmla="*/ 294 h 322"/>
              <a:gd name="T8" fmla="*/ 550 w 600"/>
              <a:gd name="T9" fmla="*/ 312 h 322"/>
              <a:gd name="T10" fmla="*/ 574 w 600"/>
              <a:gd name="T11" fmla="*/ 322 h 322"/>
              <a:gd name="T12" fmla="*/ 574 w 600"/>
              <a:gd name="T13" fmla="*/ 322 h 322"/>
              <a:gd name="T14" fmla="*/ 600 w 600"/>
              <a:gd name="T15" fmla="*/ 296 h 322"/>
              <a:gd name="T16" fmla="*/ 600 w 600"/>
              <a:gd name="T17" fmla="*/ 242 h 322"/>
              <a:gd name="T18" fmla="*/ 598 w 600"/>
              <a:gd name="T19" fmla="*/ 242 h 322"/>
              <a:gd name="T20" fmla="*/ 598 w 600"/>
              <a:gd name="T21" fmla="*/ 240 h 322"/>
              <a:gd name="T22" fmla="*/ 598 w 600"/>
              <a:gd name="T23" fmla="*/ 104 h 322"/>
              <a:gd name="T24" fmla="*/ 574 w 600"/>
              <a:gd name="T25" fmla="*/ 76 h 322"/>
              <a:gd name="T26" fmla="*/ 574 w 600"/>
              <a:gd name="T27" fmla="*/ 0 h 322"/>
              <a:gd name="T28" fmla="*/ 2 w 600"/>
              <a:gd name="T29" fmla="*/ 0 h 322"/>
              <a:gd name="T30" fmla="*/ 2 w 600"/>
              <a:gd name="T31" fmla="*/ 98 h 322"/>
              <a:gd name="T32" fmla="*/ 2 w 600"/>
              <a:gd name="T33" fmla="*/ 100 h 322"/>
              <a:gd name="T34" fmla="*/ 0 w 600"/>
              <a:gd name="T35" fmla="*/ 100 h 322"/>
              <a:gd name="T36" fmla="*/ 0 w 600"/>
              <a:gd name="T37" fmla="*/ 270 h 322"/>
              <a:gd name="T38" fmla="*/ 0 w 600"/>
              <a:gd name="T39" fmla="*/ 272 h 322"/>
              <a:gd name="T40" fmla="*/ 0 w 600"/>
              <a:gd name="T41" fmla="*/ 272 h 32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600" h="322">
                <a:moveTo>
                  <a:pt x="0" y="272"/>
                </a:moveTo>
                <a:lnTo>
                  <a:pt x="416" y="272"/>
                </a:lnTo>
                <a:lnTo>
                  <a:pt x="444" y="294"/>
                </a:lnTo>
                <a:lnTo>
                  <a:pt x="526" y="294"/>
                </a:lnTo>
                <a:lnTo>
                  <a:pt x="550" y="312"/>
                </a:lnTo>
                <a:lnTo>
                  <a:pt x="574" y="322"/>
                </a:lnTo>
                <a:lnTo>
                  <a:pt x="574" y="322"/>
                </a:lnTo>
                <a:lnTo>
                  <a:pt x="600" y="296"/>
                </a:lnTo>
                <a:lnTo>
                  <a:pt x="600" y="242"/>
                </a:lnTo>
                <a:lnTo>
                  <a:pt x="598" y="242"/>
                </a:lnTo>
                <a:lnTo>
                  <a:pt x="598" y="240"/>
                </a:lnTo>
                <a:lnTo>
                  <a:pt x="598" y="104"/>
                </a:lnTo>
                <a:lnTo>
                  <a:pt x="574" y="76"/>
                </a:lnTo>
                <a:lnTo>
                  <a:pt x="574" y="0"/>
                </a:lnTo>
                <a:lnTo>
                  <a:pt x="2" y="0"/>
                </a:lnTo>
                <a:lnTo>
                  <a:pt x="2" y="98"/>
                </a:lnTo>
                <a:lnTo>
                  <a:pt x="2" y="100"/>
                </a:lnTo>
                <a:lnTo>
                  <a:pt x="0" y="100"/>
                </a:lnTo>
                <a:lnTo>
                  <a:pt x="0" y="270"/>
                </a:lnTo>
                <a:lnTo>
                  <a:pt x="0" y="272"/>
                </a:lnTo>
                <a:lnTo>
                  <a:pt x="0" y="272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0" name="Freeform 37"/>
          <p:cNvSpPr>
            <a:spLocks/>
          </p:cNvSpPr>
          <p:nvPr/>
        </p:nvSpPr>
        <p:spPr bwMode="auto">
          <a:xfrm>
            <a:off x="8914645" y="2695863"/>
            <a:ext cx="179591" cy="341906"/>
          </a:xfrm>
          <a:custGeom>
            <a:avLst/>
            <a:gdLst>
              <a:gd name="T0" fmla="*/ 7 w 61"/>
              <a:gd name="T1" fmla="*/ 98 h 110"/>
              <a:gd name="T2" fmla="*/ 7 w 61"/>
              <a:gd name="T3" fmla="*/ 98 h 110"/>
              <a:gd name="T4" fmla="*/ 4 w 61"/>
              <a:gd name="T5" fmla="*/ 108 h 110"/>
              <a:gd name="T6" fmla="*/ 4 w 61"/>
              <a:gd name="T7" fmla="*/ 110 h 110"/>
              <a:gd name="T8" fmla="*/ 23 w 61"/>
              <a:gd name="T9" fmla="*/ 110 h 110"/>
              <a:gd name="T10" fmla="*/ 23 w 61"/>
              <a:gd name="T11" fmla="*/ 102 h 110"/>
              <a:gd name="T12" fmla="*/ 24 w 61"/>
              <a:gd name="T13" fmla="*/ 102 h 110"/>
              <a:gd name="T14" fmla="*/ 30 w 61"/>
              <a:gd name="T15" fmla="*/ 95 h 110"/>
              <a:gd name="T16" fmla="*/ 30 w 61"/>
              <a:gd name="T17" fmla="*/ 94 h 110"/>
              <a:gd name="T18" fmla="*/ 30 w 61"/>
              <a:gd name="T19" fmla="*/ 94 h 110"/>
              <a:gd name="T20" fmla="*/ 31 w 61"/>
              <a:gd name="T21" fmla="*/ 94 h 110"/>
              <a:gd name="T22" fmla="*/ 31 w 61"/>
              <a:gd name="T23" fmla="*/ 94 h 110"/>
              <a:gd name="T24" fmla="*/ 31 w 61"/>
              <a:gd name="T25" fmla="*/ 93 h 110"/>
              <a:gd name="T26" fmla="*/ 32 w 61"/>
              <a:gd name="T27" fmla="*/ 90 h 110"/>
              <a:gd name="T28" fmla="*/ 33 w 61"/>
              <a:gd name="T29" fmla="*/ 85 h 110"/>
              <a:gd name="T30" fmla="*/ 33 w 61"/>
              <a:gd name="T31" fmla="*/ 85 h 110"/>
              <a:gd name="T32" fmla="*/ 33 w 61"/>
              <a:gd name="T33" fmla="*/ 84 h 110"/>
              <a:gd name="T34" fmla="*/ 33 w 61"/>
              <a:gd name="T35" fmla="*/ 84 h 110"/>
              <a:gd name="T36" fmla="*/ 32 w 61"/>
              <a:gd name="T37" fmla="*/ 84 h 110"/>
              <a:gd name="T38" fmla="*/ 33 w 61"/>
              <a:gd name="T39" fmla="*/ 84 h 110"/>
              <a:gd name="T40" fmla="*/ 33 w 61"/>
              <a:gd name="T41" fmla="*/ 81 h 110"/>
              <a:gd name="T42" fmla="*/ 33 w 61"/>
              <a:gd name="T43" fmla="*/ 68 h 110"/>
              <a:gd name="T44" fmla="*/ 31 w 61"/>
              <a:gd name="T45" fmla="*/ 67 h 110"/>
              <a:gd name="T46" fmla="*/ 30 w 61"/>
              <a:gd name="T47" fmla="*/ 67 h 110"/>
              <a:gd name="T48" fmla="*/ 30 w 61"/>
              <a:gd name="T49" fmla="*/ 67 h 110"/>
              <a:gd name="T50" fmla="*/ 33 w 61"/>
              <a:gd name="T51" fmla="*/ 63 h 110"/>
              <a:gd name="T52" fmla="*/ 38 w 61"/>
              <a:gd name="T53" fmla="*/ 55 h 110"/>
              <a:gd name="T54" fmla="*/ 38 w 61"/>
              <a:gd name="T55" fmla="*/ 54 h 110"/>
              <a:gd name="T56" fmla="*/ 44 w 61"/>
              <a:gd name="T57" fmla="*/ 43 h 110"/>
              <a:gd name="T58" fmla="*/ 42 w 61"/>
              <a:gd name="T59" fmla="*/ 42 h 110"/>
              <a:gd name="T60" fmla="*/ 44 w 61"/>
              <a:gd name="T61" fmla="*/ 38 h 110"/>
              <a:gd name="T62" fmla="*/ 49 w 61"/>
              <a:gd name="T63" fmla="*/ 31 h 110"/>
              <a:gd name="T64" fmla="*/ 49 w 61"/>
              <a:gd name="T65" fmla="*/ 30 h 110"/>
              <a:gd name="T66" fmla="*/ 54 w 61"/>
              <a:gd name="T67" fmla="*/ 24 h 110"/>
              <a:gd name="T68" fmla="*/ 54 w 61"/>
              <a:gd name="T69" fmla="*/ 18 h 110"/>
              <a:gd name="T70" fmla="*/ 55 w 61"/>
              <a:gd name="T71" fmla="*/ 18 h 110"/>
              <a:gd name="T72" fmla="*/ 61 w 61"/>
              <a:gd name="T73" fmla="*/ 12 h 110"/>
              <a:gd name="T74" fmla="*/ 61 w 61"/>
              <a:gd name="T75" fmla="*/ 0 h 110"/>
              <a:gd name="T76" fmla="*/ 60 w 61"/>
              <a:gd name="T77" fmla="*/ 0 h 110"/>
              <a:gd name="T78" fmla="*/ 60 w 61"/>
              <a:gd name="T79" fmla="*/ 2 h 110"/>
              <a:gd name="T80" fmla="*/ 1 w 61"/>
              <a:gd name="T81" fmla="*/ 2 h 110"/>
              <a:gd name="T82" fmla="*/ 0 w 61"/>
              <a:gd name="T83" fmla="*/ 2 h 110"/>
              <a:gd name="T84" fmla="*/ 0 w 61"/>
              <a:gd name="T85" fmla="*/ 87 h 110"/>
              <a:gd name="T86" fmla="*/ 7 w 61"/>
              <a:gd name="T87" fmla="*/ 98 h 1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61" h="110">
                <a:moveTo>
                  <a:pt x="7" y="98"/>
                </a:moveTo>
                <a:cubicBezTo>
                  <a:pt x="7" y="98"/>
                  <a:pt x="7" y="98"/>
                  <a:pt x="7" y="98"/>
                </a:cubicBezTo>
                <a:cubicBezTo>
                  <a:pt x="6" y="100"/>
                  <a:pt x="5" y="104"/>
                  <a:pt x="4" y="108"/>
                </a:cubicBezTo>
                <a:cubicBezTo>
                  <a:pt x="4" y="110"/>
                  <a:pt x="4" y="110"/>
                  <a:pt x="4" y="110"/>
                </a:cubicBezTo>
                <a:cubicBezTo>
                  <a:pt x="23" y="110"/>
                  <a:pt x="23" y="110"/>
                  <a:pt x="23" y="110"/>
                </a:cubicBezTo>
                <a:cubicBezTo>
                  <a:pt x="23" y="102"/>
                  <a:pt x="23" y="102"/>
                  <a:pt x="23" y="102"/>
                </a:cubicBezTo>
                <a:cubicBezTo>
                  <a:pt x="24" y="102"/>
                  <a:pt x="24" y="102"/>
                  <a:pt x="24" y="102"/>
                </a:cubicBezTo>
                <a:cubicBezTo>
                  <a:pt x="25" y="101"/>
                  <a:pt x="28" y="99"/>
                  <a:pt x="30" y="95"/>
                </a:cubicBezTo>
                <a:cubicBezTo>
                  <a:pt x="30" y="95"/>
                  <a:pt x="30" y="95"/>
                  <a:pt x="30" y="94"/>
                </a:cubicBezTo>
                <a:cubicBezTo>
                  <a:pt x="30" y="94"/>
                  <a:pt x="30" y="94"/>
                  <a:pt x="30" y="94"/>
                </a:cubicBezTo>
                <a:cubicBezTo>
                  <a:pt x="31" y="94"/>
                  <a:pt x="31" y="94"/>
                  <a:pt x="31" y="94"/>
                </a:cubicBezTo>
                <a:cubicBezTo>
                  <a:pt x="31" y="94"/>
                  <a:pt x="31" y="94"/>
                  <a:pt x="31" y="94"/>
                </a:cubicBezTo>
                <a:cubicBezTo>
                  <a:pt x="31" y="93"/>
                  <a:pt x="31" y="93"/>
                  <a:pt x="31" y="93"/>
                </a:cubicBezTo>
                <a:cubicBezTo>
                  <a:pt x="31" y="93"/>
                  <a:pt x="32" y="91"/>
                  <a:pt x="32" y="90"/>
                </a:cubicBezTo>
                <a:cubicBezTo>
                  <a:pt x="32" y="87"/>
                  <a:pt x="32" y="86"/>
                  <a:pt x="33" y="85"/>
                </a:cubicBezTo>
                <a:cubicBezTo>
                  <a:pt x="33" y="85"/>
                  <a:pt x="33" y="85"/>
                  <a:pt x="33" y="85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4"/>
                  <a:pt x="33" y="84"/>
                  <a:pt x="33" y="84"/>
                </a:cubicBezTo>
                <a:cubicBezTo>
                  <a:pt x="32" y="84"/>
                  <a:pt x="32" y="84"/>
                  <a:pt x="32" y="84"/>
                </a:cubicBezTo>
                <a:cubicBezTo>
                  <a:pt x="33" y="84"/>
                  <a:pt x="33" y="84"/>
                  <a:pt x="33" y="84"/>
                </a:cubicBezTo>
                <a:cubicBezTo>
                  <a:pt x="33" y="83"/>
                  <a:pt x="33" y="82"/>
                  <a:pt x="33" y="81"/>
                </a:cubicBezTo>
                <a:cubicBezTo>
                  <a:pt x="33" y="68"/>
                  <a:pt x="33" y="68"/>
                  <a:pt x="33" y="68"/>
                </a:cubicBezTo>
                <a:cubicBezTo>
                  <a:pt x="32" y="68"/>
                  <a:pt x="31" y="68"/>
                  <a:pt x="31" y="67"/>
                </a:cubicBezTo>
                <a:cubicBezTo>
                  <a:pt x="30" y="67"/>
                  <a:pt x="30" y="67"/>
                  <a:pt x="30" y="67"/>
                </a:cubicBezTo>
                <a:cubicBezTo>
                  <a:pt x="30" y="67"/>
                  <a:pt x="30" y="67"/>
                  <a:pt x="30" y="67"/>
                </a:cubicBezTo>
                <a:cubicBezTo>
                  <a:pt x="30" y="66"/>
                  <a:pt x="31" y="65"/>
                  <a:pt x="33" y="63"/>
                </a:cubicBezTo>
                <a:cubicBezTo>
                  <a:pt x="38" y="59"/>
                  <a:pt x="38" y="55"/>
                  <a:pt x="38" y="55"/>
                </a:cubicBezTo>
                <a:cubicBezTo>
                  <a:pt x="38" y="54"/>
                  <a:pt x="38" y="54"/>
                  <a:pt x="38" y="54"/>
                </a:cubicBezTo>
                <a:cubicBezTo>
                  <a:pt x="44" y="43"/>
                  <a:pt x="44" y="43"/>
                  <a:pt x="44" y="43"/>
                </a:cubicBezTo>
                <a:cubicBezTo>
                  <a:pt x="43" y="43"/>
                  <a:pt x="42" y="43"/>
                  <a:pt x="42" y="42"/>
                </a:cubicBezTo>
                <a:cubicBezTo>
                  <a:pt x="42" y="41"/>
                  <a:pt x="42" y="40"/>
                  <a:pt x="44" y="38"/>
                </a:cubicBezTo>
                <a:cubicBezTo>
                  <a:pt x="47" y="35"/>
                  <a:pt x="49" y="32"/>
                  <a:pt x="49" y="31"/>
                </a:cubicBezTo>
                <a:cubicBezTo>
                  <a:pt x="49" y="30"/>
                  <a:pt x="49" y="30"/>
                  <a:pt x="49" y="30"/>
                </a:cubicBezTo>
                <a:cubicBezTo>
                  <a:pt x="54" y="24"/>
                  <a:pt x="54" y="24"/>
                  <a:pt x="54" y="24"/>
                </a:cubicBezTo>
                <a:cubicBezTo>
                  <a:pt x="54" y="18"/>
                  <a:pt x="54" y="18"/>
                  <a:pt x="54" y="18"/>
                </a:cubicBezTo>
                <a:cubicBezTo>
                  <a:pt x="55" y="18"/>
                  <a:pt x="55" y="18"/>
                  <a:pt x="55" y="18"/>
                </a:cubicBezTo>
                <a:cubicBezTo>
                  <a:pt x="58" y="16"/>
                  <a:pt x="61" y="14"/>
                  <a:pt x="61" y="12"/>
                </a:cubicBezTo>
                <a:cubicBezTo>
                  <a:pt x="61" y="0"/>
                  <a:pt x="61" y="0"/>
                  <a:pt x="61" y="0"/>
                </a:cubicBezTo>
                <a:cubicBezTo>
                  <a:pt x="60" y="0"/>
                  <a:pt x="60" y="0"/>
                  <a:pt x="60" y="0"/>
                </a:cubicBezTo>
                <a:cubicBezTo>
                  <a:pt x="60" y="2"/>
                  <a:pt x="60" y="2"/>
                  <a:pt x="60" y="2"/>
                </a:cubicBezTo>
                <a:cubicBezTo>
                  <a:pt x="1" y="2"/>
                  <a:pt x="1" y="2"/>
                  <a:pt x="1" y="2"/>
                </a:cubicBezTo>
                <a:cubicBezTo>
                  <a:pt x="0" y="2"/>
                  <a:pt x="0" y="2"/>
                  <a:pt x="0" y="2"/>
                </a:cubicBezTo>
                <a:cubicBezTo>
                  <a:pt x="0" y="87"/>
                  <a:pt x="0" y="87"/>
                  <a:pt x="0" y="87"/>
                </a:cubicBezTo>
                <a:lnTo>
                  <a:pt x="7" y="98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1" name="Freeform 38"/>
          <p:cNvSpPr>
            <a:spLocks/>
          </p:cNvSpPr>
          <p:nvPr/>
        </p:nvSpPr>
        <p:spPr bwMode="auto">
          <a:xfrm>
            <a:off x="7317461" y="2580860"/>
            <a:ext cx="529940" cy="652731"/>
          </a:xfrm>
          <a:custGeom>
            <a:avLst/>
            <a:gdLst>
              <a:gd name="T0" fmla="*/ 284 w 360"/>
              <a:gd name="T1" fmla="*/ 420 h 420"/>
              <a:gd name="T2" fmla="*/ 306 w 360"/>
              <a:gd name="T3" fmla="*/ 382 h 420"/>
              <a:gd name="T4" fmla="*/ 314 w 360"/>
              <a:gd name="T5" fmla="*/ 358 h 420"/>
              <a:gd name="T6" fmla="*/ 322 w 360"/>
              <a:gd name="T7" fmla="*/ 342 h 420"/>
              <a:gd name="T8" fmla="*/ 328 w 360"/>
              <a:gd name="T9" fmla="*/ 328 h 420"/>
              <a:gd name="T10" fmla="*/ 360 w 360"/>
              <a:gd name="T11" fmla="*/ 280 h 420"/>
              <a:gd name="T12" fmla="*/ 352 w 360"/>
              <a:gd name="T13" fmla="*/ 280 h 420"/>
              <a:gd name="T14" fmla="*/ 344 w 360"/>
              <a:gd name="T15" fmla="*/ 218 h 420"/>
              <a:gd name="T16" fmla="*/ 306 w 360"/>
              <a:gd name="T17" fmla="*/ 178 h 420"/>
              <a:gd name="T18" fmla="*/ 274 w 360"/>
              <a:gd name="T19" fmla="*/ 210 h 420"/>
              <a:gd name="T20" fmla="*/ 244 w 360"/>
              <a:gd name="T21" fmla="*/ 218 h 420"/>
              <a:gd name="T22" fmla="*/ 250 w 360"/>
              <a:gd name="T23" fmla="*/ 186 h 420"/>
              <a:gd name="T24" fmla="*/ 274 w 360"/>
              <a:gd name="T25" fmla="*/ 156 h 420"/>
              <a:gd name="T26" fmla="*/ 290 w 360"/>
              <a:gd name="T27" fmla="*/ 140 h 420"/>
              <a:gd name="T28" fmla="*/ 274 w 360"/>
              <a:gd name="T29" fmla="*/ 86 h 420"/>
              <a:gd name="T30" fmla="*/ 282 w 360"/>
              <a:gd name="T31" fmla="*/ 70 h 420"/>
              <a:gd name="T32" fmla="*/ 266 w 360"/>
              <a:gd name="T33" fmla="*/ 38 h 420"/>
              <a:gd name="T34" fmla="*/ 236 w 360"/>
              <a:gd name="T35" fmla="*/ 22 h 420"/>
              <a:gd name="T36" fmla="*/ 212 w 360"/>
              <a:gd name="T37" fmla="*/ 8 h 420"/>
              <a:gd name="T38" fmla="*/ 188 w 360"/>
              <a:gd name="T39" fmla="*/ 8 h 420"/>
              <a:gd name="T40" fmla="*/ 172 w 360"/>
              <a:gd name="T41" fmla="*/ 0 h 420"/>
              <a:gd name="T42" fmla="*/ 150 w 360"/>
              <a:gd name="T43" fmla="*/ 8 h 420"/>
              <a:gd name="T44" fmla="*/ 158 w 360"/>
              <a:gd name="T45" fmla="*/ 30 h 420"/>
              <a:gd name="T46" fmla="*/ 126 w 360"/>
              <a:gd name="T47" fmla="*/ 46 h 420"/>
              <a:gd name="T48" fmla="*/ 110 w 360"/>
              <a:gd name="T49" fmla="*/ 86 h 420"/>
              <a:gd name="T50" fmla="*/ 102 w 360"/>
              <a:gd name="T51" fmla="*/ 70 h 420"/>
              <a:gd name="T52" fmla="*/ 94 w 360"/>
              <a:gd name="T53" fmla="*/ 70 h 420"/>
              <a:gd name="T54" fmla="*/ 72 w 360"/>
              <a:gd name="T55" fmla="*/ 86 h 420"/>
              <a:gd name="T56" fmla="*/ 56 w 360"/>
              <a:gd name="T57" fmla="*/ 108 h 420"/>
              <a:gd name="T58" fmla="*/ 48 w 360"/>
              <a:gd name="T59" fmla="*/ 164 h 420"/>
              <a:gd name="T60" fmla="*/ 56 w 360"/>
              <a:gd name="T61" fmla="*/ 280 h 420"/>
              <a:gd name="T62" fmla="*/ 24 w 360"/>
              <a:gd name="T63" fmla="*/ 406 h 420"/>
              <a:gd name="T64" fmla="*/ 160 w 360"/>
              <a:gd name="T65" fmla="*/ 420 h 420"/>
              <a:gd name="T66" fmla="*/ 162 w 360"/>
              <a:gd name="T67" fmla="*/ 420 h 42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</a:cxnLst>
            <a:rect l="0" t="0" r="r" b="b"/>
            <a:pathLst>
              <a:path w="360" h="420">
                <a:moveTo>
                  <a:pt x="162" y="420"/>
                </a:moveTo>
                <a:lnTo>
                  <a:pt x="284" y="420"/>
                </a:lnTo>
                <a:lnTo>
                  <a:pt x="306" y="398"/>
                </a:lnTo>
                <a:lnTo>
                  <a:pt x="306" y="382"/>
                </a:lnTo>
                <a:lnTo>
                  <a:pt x="314" y="366"/>
                </a:lnTo>
                <a:lnTo>
                  <a:pt x="314" y="358"/>
                </a:lnTo>
                <a:lnTo>
                  <a:pt x="322" y="358"/>
                </a:lnTo>
                <a:lnTo>
                  <a:pt x="322" y="342"/>
                </a:lnTo>
                <a:lnTo>
                  <a:pt x="322" y="336"/>
                </a:lnTo>
                <a:lnTo>
                  <a:pt x="328" y="328"/>
                </a:lnTo>
                <a:lnTo>
                  <a:pt x="344" y="328"/>
                </a:lnTo>
                <a:lnTo>
                  <a:pt x="360" y="280"/>
                </a:lnTo>
                <a:lnTo>
                  <a:pt x="352" y="288"/>
                </a:lnTo>
                <a:lnTo>
                  <a:pt x="352" y="280"/>
                </a:lnTo>
                <a:lnTo>
                  <a:pt x="344" y="264"/>
                </a:lnTo>
                <a:lnTo>
                  <a:pt x="344" y="218"/>
                </a:lnTo>
                <a:lnTo>
                  <a:pt x="322" y="172"/>
                </a:lnTo>
                <a:lnTo>
                  <a:pt x="306" y="178"/>
                </a:lnTo>
                <a:lnTo>
                  <a:pt x="282" y="186"/>
                </a:lnTo>
                <a:lnTo>
                  <a:pt x="274" y="210"/>
                </a:lnTo>
                <a:lnTo>
                  <a:pt x="250" y="218"/>
                </a:lnTo>
                <a:lnTo>
                  <a:pt x="244" y="218"/>
                </a:lnTo>
                <a:lnTo>
                  <a:pt x="236" y="210"/>
                </a:lnTo>
                <a:lnTo>
                  <a:pt x="250" y="186"/>
                </a:lnTo>
                <a:lnTo>
                  <a:pt x="266" y="172"/>
                </a:lnTo>
                <a:lnTo>
                  <a:pt x="274" y="156"/>
                </a:lnTo>
                <a:lnTo>
                  <a:pt x="282" y="148"/>
                </a:lnTo>
                <a:lnTo>
                  <a:pt x="290" y="140"/>
                </a:lnTo>
                <a:lnTo>
                  <a:pt x="282" y="94"/>
                </a:lnTo>
                <a:lnTo>
                  <a:pt x="274" y="86"/>
                </a:lnTo>
                <a:lnTo>
                  <a:pt x="274" y="78"/>
                </a:lnTo>
                <a:lnTo>
                  <a:pt x="282" y="70"/>
                </a:lnTo>
                <a:lnTo>
                  <a:pt x="274" y="46"/>
                </a:lnTo>
                <a:lnTo>
                  <a:pt x="266" y="38"/>
                </a:lnTo>
                <a:lnTo>
                  <a:pt x="244" y="30"/>
                </a:lnTo>
                <a:lnTo>
                  <a:pt x="236" y="22"/>
                </a:lnTo>
                <a:lnTo>
                  <a:pt x="228" y="22"/>
                </a:lnTo>
                <a:lnTo>
                  <a:pt x="212" y="8"/>
                </a:lnTo>
                <a:lnTo>
                  <a:pt x="204" y="0"/>
                </a:lnTo>
                <a:lnTo>
                  <a:pt x="188" y="8"/>
                </a:lnTo>
                <a:lnTo>
                  <a:pt x="188" y="0"/>
                </a:lnTo>
                <a:lnTo>
                  <a:pt x="172" y="0"/>
                </a:lnTo>
                <a:lnTo>
                  <a:pt x="158" y="0"/>
                </a:lnTo>
                <a:lnTo>
                  <a:pt x="150" y="8"/>
                </a:lnTo>
                <a:lnTo>
                  <a:pt x="150" y="22"/>
                </a:lnTo>
                <a:lnTo>
                  <a:pt x="158" y="30"/>
                </a:lnTo>
                <a:lnTo>
                  <a:pt x="158" y="38"/>
                </a:lnTo>
                <a:lnTo>
                  <a:pt x="126" y="46"/>
                </a:lnTo>
                <a:lnTo>
                  <a:pt x="118" y="86"/>
                </a:lnTo>
                <a:lnTo>
                  <a:pt x="110" y="86"/>
                </a:lnTo>
                <a:lnTo>
                  <a:pt x="110" y="94"/>
                </a:lnTo>
                <a:lnTo>
                  <a:pt x="102" y="70"/>
                </a:lnTo>
                <a:lnTo>
                  <a:pt x="102" y="62"/>
                </a:lnTo>
                <a:lnTo>
                  <a:pt x="94" y="70"/>
                </a:lnTo>
                <a:lnTo>
                  <a:pt x="86" y="78"/>
                </a:lnTo>
                <a:lnTo>
                  <a:pt x="72" y="86"/>
                </a:lnTo>
                <a:lnTo>
                  <a:pt x="64" y="100"/>
                </a:lnTo>
                <a:lnTo>
                  <a:pt x="56" y="108"/>
                </a:lnTo>
                <a:lnTo>
                  <a:pt x="56" y="156"/>
                </a:lnTo>
                <a:lnTo>
                  <a:pt x="48" y="164"/>
                </a:lnTo>
                <a:lnTo>
                  <a:pt x="32" y="218"/>
                </a:lnTo>
                <a:lnTo>
                  <a:pt x="56" y="280"/>
                </a:lnTo>
                <a:lnTo>
                  <a:pt x="56" y="328"/>
                </a:lnTo>
                <a:lnTo>
                  <a:pt x="24" y="406"/>
                </a:lnTo>
                <a:lnTo>
                  <a:pt x="0" y="420"/>
                </a:lnTo>
                <a:lnTo>
                  <a:pt x="160" y="420"/>
                </a:lnTo>
                <a:lnTo>
                  <a:pt x="162" y="420"/>
                </a:lnTo>
                <a:lnTo>
                  <a:pt x="162" y="420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2" name="Freeform 39"/>
          <p:cNvSpPr>
            <a:spLocks/>
          </p:cNvSpPr>
          <p:nvPr/>
        </p:nvSpPr>
        <p:spPr bwMode="auto">
          <a:xfrm>
            <a:off x="7134927" y="3183857"/>
            <a:ext cx="418064" cy="607662"/>
          </a:xfrm>
          <a:custGeom>
            <a:avLst/>
            <a:gdLst>
              <a:gd name="T0" fmla="*/ 35 w 142"/>
              <a:gd name="T1" fmla="*/ 142 h 195"/>
              <a:gd name="T2" fmla="*/ 30 w 142"/>
              <a:gd name="T3" fmla="*/ 149 h 195"/>
              <a:gd name="T4" fmla="*/ 23 w 142"/>
              <a:gd name="T5" fmla="*/ 153 h 195"/>
              <a:gd name="T6" fmla="*/ 23 w 142"/>
              <a:gd name="T7" fmla="*/ 160 h 195"/>
              <a:gd name="T8" fmla="*/ 19 w 142"/>
              <a:gd name="T9" fmla="*/ 164 h 195"/>
              <a:gd name="T10" fmla="*/ 15 w 142"/>
              <a:gd name="T11" fmla="*/ 171 h 195"/>
              <a:gd name="T12" fmla="*/ 9 w 142"/>
              <a:gd name="T13" fmla="*/ 177 h 195"/>
              <a:gd name="T14" fmla="*/ 5 w 142"/>
              <a:gd name="T15" fmla="*/ 183 h 195"/>
              <a:gd name="T16" fmla="*/ 4 w 142"/>
              <a:gd name="T17" fmla="*/ 185 h 195"/>
              <a:gd name="T18" fmla="*/ 2 w 142"/>
              <a:gd name="T19" fmla="*/ 189 h 195"/>
              <a:gd name="T20" fmla="*/ 2 w 142"/>
              <a:gd name="T21" fmla="*/ 191 h 195"/>
              <a:gd name="T22" fmla="*/ 1 w 142"/>
              <a:gd name="T23" fmla="*/ 191 h 195"/>
              <a:gd name="T24" fmla="*/ 0 w 142"/>
              <a:gd name="T25" fmla="*/ 192 h 195"/>
              <a:gd name="T26" fmla="*/ 0 w 142"/>
              <a:gd name="T27" fmla="*/ 192 h 195"/>
              <a:gd name="T28" fmla="*/ 15 w 142"/>
              <a:gd name="T29" fmla="*/ 192 h 195"/>
              <a:gd name="T30" fmla="*/ 19 w 142"/>
              <a:gd name="T31" fmla="*/ 195 h 195"/>
              <a:gd name="T32" fmla="*/ 19 w 142"/>
              <a:gd name="T33" fmla="*/ 195 h 195"/>
              <a:gd name="T34" fmla="*/ 21 w 142"/>
              <a:gd name="T35" fmla="*/ 192 h 195"/>
              <a:gd name="T36" fmla="*/ 22 w 142"/>
              <a:gd name="T37" fmla="*/ 190 h 195"/>
              <a:gd name="T38" fmla="*/ 22 w 142"/>
              <a:gd name="T39" fmla="*/ 189 h 195"/>
              <a:gd name="T40" fmla="*/ 21 w 142"/>
              <a:gd name="T41" fmla="*/ 189 h 195"/>
              <a:gd name="T42" fmla="*/ 23 w 142"/>
              <a:gd name="T43" fmla="*/ 187 h 195"/>
              <a:gd name="T44" fmla="*/ 27 w 142"/>
              <a:gd name="T45" fmla="*/ 182 h 195"/>
              <a:gd name="T46" fmla="*/ 29 w 142"/>
              <a:gd name="T47" fmla="*/ 186 h 195"/>
              <a:gd name="T48" fmla="*/ 37 w 142"/>
              <a:gd name="T49" fmla="*/ 188 h 195"/>
              <a:gd name="T50" fmla="*/ 48 w 142"/>
              <a:gd name="T51" fmla="*/ 188 h 195"/>
              <a:gd name="T52" fmla="*/ 47 w 142"/>
              <a:gd name="T53" fmla="*/ 189 h 195"/>
              <a:gd name="T54" fmla="*/ 50 w 142"/>
              <a:gd name="T55" fmla="*/ 189 h 195"/>
              <a:gd name="T56" fmla="*/ 53 w 142"/>
              <a:gd name="T57" fmla="*/ 188 h 195"/>
              <a:gd name="T58" fmla="*/ 57 w 142"/>
              <a:gd name="T59" fmla="*/ 188 h 195"/>
              <a:gd name="T60" fmla="*/ 62 w 142"/>
              <a:gd name="T61" fmla="*/ 188 h 195"/>
              <a:gd name="T62" fmla="*/ 62 w 142"/>
              <a:gd name="T63" fmla="*/ 188 h 195"/>
              <a:gd name="T64" fmla="*/ 67 w 142"/>
              <a:gd name="T65" fmla="*/ 188 h 195"/>
              <a:gd name="T66" fmla="*/ 73 w 142"/>
              <a:gd name="T67" fmla="*/ 182 h 195"/>
              <a:gd name="T68" fmla="*/ 80 w 142"/>
              <a:gd name="T69" fmla="*/ 182 h 195"/>
              <a:gd name="T70" fmla="*/ 80 w 142"/>
              <a:gd name="T71" fmla="*/ 182 h 195"/>
              <a:gd name="T72" fmla="*/ 81 w 142"/>
              <a:gd name="T73" fmla="*/ 181 h 195"/>
              <a:gd name="T74" fmla="*/ 83 w 142"/>
              <a:gd name="T75" fmla="*/ 182 h 195"/>
              <a:gd name="T76" fmla="*/ 88 w 142"/>
              <a:gd name="T77" fmla="*/ 187 h 195"/>
              <a:gd name="T78" fmla="*/ 88 w 142"/>
              <a:gd name="T79" fmla="*/ 188 h 195"/>
              <a:gd name="T80" fmla="*/ 95 w 142"/>
              <a:gd name="T81" fmla="*/ 188 h 195"/>
              <a:gd name="T82" fmla="*/ 95 w 142"/>
              <a:gd name="T83" fmla="*/ 186 h 195"/>
              <a:gd name="T84" fmla="*/ 95 w 142"/>
              <a:gd name="T85" fmla="*/ 181 h 195"/>
              <a:gd name="T86" fmla="*/ 93 w 142"/>
              <a:gd name="T87" fmla="*/ 177 h 195"/>
              <a:gd name="T88" fmla="*/ 92 w 142"/>
              <a:gd name="T89" fmla="*/ 176 h 195"/>
              <a:gd name="T90" fmla="*/ 95 w 142"/>
              <a:gd name="T91" fmla="*/ 174 h 195"/>
              <a:gd name="T92" fmla="*/ 110 w 142"/>
              <a:gd name="T93" fmla="*/ 166 h 195"/>
              <a:gd name="T94" fmla="*/ 117 w 142"/>
              <a:gd name="T95" fmla="*/ 160 h 195"/>
              <a:gd name="T96" fmla="*/ 117 w 142"/>
              <a:gd name="T97" fmla="*/ 159 h 195"/>
              <a:gd name="T98" fmla="*/ 120 w 142"/>
              <a:gd name="T99" fmla="*/ 150 h 195"/>
              <a:gd name="T100" fmla="*/ 130 w 142"/>
              <a:gd name="T101" fmla="*/ 146 h 195"/>
              <a:gd name="T102" fmla="*/ 130 w 142"/>
              <a:gd name="T103" fmla="*/ 146 h 195"/>
              <a:gd name="T104" fmla="*/ 130 w 142"/>
              <a:gd name="T105" fmla="*/ 146 h 195"/>
              <a:gd name="T106" fmla="*/ 137 w 142"/>
              <a:gd name="T107" fmla="*/ 146 h 195"/>
              <a:gd name="T108" fmla="*/ 142 w 142"/>
              <a:gd name="T109" fmla="*/ 141 h 195"/>
              <a:gd name="T110" fmla="*/ 142 w 142"/>
              <a:gd name="T111" fmla="*/ 16 h 195"/>
              <a:gd name="T112" fmla="*/ 62 w 142"/>
              <a:gd name="T113" fmla="*/ 16 h 195"/>
              <a:gd name="T114" fmla="*/ 55 w 142"/>
              <a:gd name="T115" fmla="*/ 20 h 195"/>
              <a:gd name="T116" fmla="*/ 51 w 142"/>
              <a:gd name="T117" fmla="*/ 20 h 195"/>
              <a:gd name="T118" fmla="*/ 43 w 142"/>
              <a:gd name="T119" fmla="*/ 16 h 195"/>
              <a:gd name="T120" fmla="*/ 36 w 142"/>
              <a:gd name="T121" fmla="*/ 0 h 195"/>
              <a:gd name="T122" fmla="*/ 35 w 142"/>
              <a:gd name="T123" fmla="*/ 0 h 195"/>
              <a:gd name="T124" fmla="*/ 35 w 142"/>
              <a:gd name="T125" fmla="*/ 142 h 1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42" h="195">
                <a:moveTo>
                  <a:pt x="35" y="142"/>
                </a:moveTo>
                <a:cubicBezTo>
                  <a:pt x="30" y="149"/>
                  <a:pt x="30" y="149"/>
                  <a:pt x="30" y="149"/>
                </a:cubicBezTo>
                <a:cubicBezTo>
                  <a:pt x="23" y="153"/>
                  <a:pt x="23" y="153"/>
                  <a:pt x="23" y="153"/>
                </a:cubicBezTo>
                <a:cubicBezTo>
                  <a:pt x="23" y="160"/>
                  <a:pt x="23" y="160"/>
                  <a:pt x="23" y="160"/>
                </a:cubicBezTo>
                <a:cubicBezTo>
                  <a:pt x="19" y="164"/>
                  <a:pt x="19" y="164"/>
                  <a:pt x="19" y="164"/>
                </a:cubicBezTo>
                <a:cubicBezTo>
                  <a:pt x="15" y="171"/>
                  <a:pt x="15" y="171"/>
                  <a:pt x="15" y="171"/>
                </a:cubicBezTo>
                <a:cubicBezTo>
                  <a:pt x="14" y="171"/>
                  <a:pt x="12" y="174"/>
                  <a:pt x="9" y="177"/>
                </a:cubicBezTo>
                <a:cubicBezTo>
                  <a:pt x="7" y="180"/>
                  <a:pt x="6" y="182"/>
                  <a:pt x="5" y="183"/>
                </a:cubicBezTo>
                <a:cubicBezTo>
                  <a:pt x="4" y="184"/>
                  <a:pt x="4" y="185"/>
                  <a:pt x="4" y="185"/>
                </a:cubicBezTo>
                <a:cubicBezTo>
                  <a:pt x="4" y="185"/>
                  <a:pt x="4" y="186"/>
                  <a:pt x="2" y="189"/>
                </a:cubicBezTo>
                <a:cubicBezTo>
                  <a:pt x="2" y="191"/>
                  <a:pt x="2" y="191"/>
                  <a:pt x="2" y="191"/>
                </a:cubicBezTo>
                <a:cubicBezTo>
                  <a:pt x="1" y="191"/>
                  <a:pt x="1" y="191"/>
                  <a:pt x="1" y="191"/>
                </a:cubicBezTo>
                <a:cubicBezTo>
                  <a:pt x="0" y="192"/>
                  <a:pt x="0" y="192"/>
                  <a:pt x="0" y="192"/>
                </a:cubicBezTo>
                <a:cubicBezTo>
                  <a:pt x="0" y="192"/>
                  <a:pt x="0" y="192"/>
                  <a:pt x="0" y="192"/>
                </a:cubicBezTo>
                <a:cubicBezTo>
                  <a:pt x="15" y="192"/>
                  <a:pt x="15" y="192"/>
                  <a:pt x="15" y="192"/>
                </a:cubicBezTo>
                <a:cubicBezTo>
                  <a:pt x="15" y="193"/>
                  <a:pt x="17" y="195"/>
                  <a:pt x="19" y="195"/>
                </a:cubicBezTo>
                <a:cubicBezTo>
                  <a:pt x="19" y="195"/>
                  <a:pt x="19" y="195"/>
                  <a:pt x="19" y="195"/>
                </a:cubicBezTo>
                <a:cubicBezTo>
                  <a:pt x="20" y="195"/>
                  <a:pt x="21" y="194"/>
                  <a:pt x="21" y="192"/>
                </a:cubicBezTo>
                <a:cubicBezTo>
                  <a:pt x="22" y="191"/>
                  <a:pt x="22" y="190"/>
                  <a:pt x="22" y="190"/>
                </a:cubicBezTo>
                <a:cubicBezTo>
                  <a:pt x="22" y="189"/>
                  <a:pt x="22" y="189"/>
                  <a:pt x="22" y="189"/>
                </a:cubicBezTo>
                <a:cubicBezTo>
                  <a:pt x="21" y="189"/>
                  <a:pt x="21" y="189"/>
                  <a:pt x="21" y="189"/>
                </a:cubicBezTo>
                <a:cubicBezTo>
                  <a:pt x="22" y="188"/>
                  <a:pt x="22" y="188"/>
                  <a:pt x="23" y="187"/>
                </a:cubicBezTo>
                <a:cubicBezTo>
                  <a:pt x="27" y="182"/>
                  <a:pt x="27" y="182"/>
                  <a:pt x="27" y="182"/>
                </a:cubicBezTo>
                <a:cubicBezTo>
                  <a:pt x="29" y="186"/>
                  <a:pt x="29" y="186"/>
                  <a:pt x="29" y="186"/>
                </a:cubicBezTo>
                <a:cubicBezTo>
                  <a:pt x="37" y="188"/>
                  <a:pt x="37" y="188"/>
                  <a:pt x="37" y="188"/>
                </a:cubicBezTo>
                <a:cubicBezTo>
                  <a:pt x="48" y="188"/>
                  <a:pt x="48" y="188"/>
                  <a:pt x="48" y="188"/>
                </a:cubicBezTo>
                <a:cubicBezTo>
                  <a:pt x="47" y="189"/>
                  <a:pt x="47" y="189"/>
                  <a:pt x="47" y="189"/>
                </a:cubicBezTo>
                <a:cubicBezTo>
                  <a:pt x="50" y="189"/>
                  <a:pt x="50" y="189"/>
                  <a:pt x="50" y="189"/>
                </a:cubicBezTo>
                <a:cubicBezTo>
                  <a:pt x="50" y="189"/>
                  <a:pt x="51" y="189"/>
                  <a:pt x="53" y="188"/>
                </a:cubicBezTo>
                <a:cubicBezTo>
                  <a:pt x="54" y="188"/>
                  <a:pt x="56" y="188"/>
                  <a:pt x="57" y="188"/>
                </a:cubicBezTo>
                <a:cubicBezTo>
                  <a:pt x="60" y="188"/>
                  <a:pt x="62" y="188"/>
                  <a:pt x="62" y="188"/>
                </a:cubicBezTo>
                <a:cubicBezTo>
                  <a:pt x="62" y="188"/>
                  <a:pt x="62" y="188"/>
                  <a:pt x="62" y="188"/>
                </a:cubicBezTo>
                <a:cubicBezTo>
                  <a:pt x="67" y="188"/>
                  <a:pt x="67" y="188"/>
                  <a:pt x="67" y="188"/>
                </a:cubicBezTo>
                <a:cubicBezTo>
                  <a:pt x="73" y="182"/>
                  <a:pt x="73" y="182"/>
                  <a:pt x="73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2"/>
                  <a:pt x="80" y="182"/>
                  <a:pt x="80" y="182"/>
                </a:cubicBezTo>
                <a:cubicBezTo>
                  <a:pt x="80" y="181"/>
                  <a:pt x="81" y="181"/>
                  <a:pt x="81" y="181"/>
                </a:cubicBezTo>
                <a:cubicBezTo>
                  <a:pt x="82" y="181"/>
                  <a:pt x="82" y="181"/>
                  <a:pt x="83" y="182"/>
                </a:cubicBezTo>
                <a:cubicBezTo>
                  <a:pt x="85" y="183"/>
                  <a:pt x="87" y="186"/>
                  <a:pt x="88" y="187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95" y="188"/>
                  <a:pt x="95" y="188"/>
                  <a:pt x="95" y="188"/>
                </a:cubicBezTo>
                <a:cubicBezTo>
                  <a:pt x="95" y="186"/>
                  <a:pt x="95" y="186"/>
                  <a:pt x="95" y="186"/>
                </a:cubicBezTo>
                <a:cubicBezTo>
                  <a:pt x="94" y="185"/>
                  <a:pt x="94" y="183"/>
                  <a:pt x="95" y="181"/>
                </a:cubicBezTo>
                <a:cubicBezTo>
                  <a:pt x="96" y="179"/>
                  <a:pt x="95" y="178"/>
                  <a:pt x="93" y="177"/>
                </a:cubicBezTo>
                <a:cubicBezTo>
                  <a:pt x="92" y="176"/>
                  <a:pt x="92" y="176"/>
                  <a:pt x="92" y="176"/>
                </a:cubicBezTo>
                <a:cubicBezTo>
                  <a:pt x="92" y="176"/>
                  <a:pt x="93" y="175"/>
                  <a:pt x="95" y="174"/>
                </a:cubicBezTo>
                <a:cubicBezTo>
                  <a:pt x="103" y="171"/>
                  <a:pt x="110" y="166"/>
                  <a:pt x="110" y="166"/>
                </a:cubicBezTo>
                <a:cubicBezTo>
                  <a:pt x="117" y="160"/>
                  <a:pt x="117" y="160"/>
                  <a:pt x="117" y="160"/>
                </a:cubicBezTo>
                <a:cubicBezTo>
                  <a:pt x="117" y="159"/>
                  <a:pt x="117" y="159"/>
                  <a:pt x="117" y="159"/>
                </a:cubicBezTo>
                <a:cubicBezTo>
                  <a:pt x="117" y="158"/>
                  <a:pt x="116" y="151"/>
                  <a:pt x="120" y="150"/>
                </a:cubicBezTo>
                <a:cubicBezTo>
                  <a:pt x="124" y="150"/>
                  <a:pt x="130" y="146"/>
                  <a:pt x="130" y="146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30" y="146"/>
                  <a:pt x="130" y="146"/>
                  <a:pt x="130" y="146"/>
                </a:cubicBezTo>
                <a:cubicBezTo>
                  <a:pt x="137" y="146"/>
                  <a:pt x="137" y="146"/>
                  <a:pt x="137" y="146"/>
                </a:cubicBezTo>
                <a:cubicBezTo>
                  <a:pt x="142" y="141"/>
                  <a:pt x="142" y="141"/>
                  <a:pt x="142" y="141"/>
                </a:cubicBezTo>
                <a:cubicBezTo>
                  <a:pt x="142" y="16"/>
                  <a:pt x="142" y="16"/>
                  <a:pt x="142" y="16"/>
                </a:cubicBezTo>
                <a:cubicBezTo>
                  <a:pt x="62" y="16"/>
                  <a:pt x="62" y="16"/>
                  <a:pt x="62" y="16"/>
                </a:cubicBezTo>
                <a:cubicBezTo>
                  <a:pt x="55" y="20"/>
                  <a:pt x="55" y="20"/>
                  <a:pt x="55" y="20"/>
                </a:cubicBezTo>
                <a:cubicBezTo>
                  <a:pt x="51" y="20"/>
                  <a:pt x="51" y="20"/>
                  <a:pt x="51" y="20"/>
                </a:cubicBezTo>
                <a:cubicBezTo>
                  <a:pt x="43" y="16"/>
                  <a:pt x="43" y="16"/>
                  <a:pt x="43" y="16"/>
                </a:cubicBezTo>
                <a:cubicBezTo>
                  <a:pt x="36" y="0"/>
                  <a:pt x="36" y="0"/>
                  <a:pt x="36" y="0"/>
                </a:cubicBezTo>
                <a:cubicBezTo>
                  <a:pt x="35" y="0"/>
                  <a:pt x="35" y="0"/>
                  <a:pt x="35" y="0"/>
                </a:cubicBezTo>
                <a:lnTo>
                  <a:pt x="35" y="142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3" name="Freeform 40"/>
          <p:cNvSpPr>
            <a:spLocks/>
          </p:cNvSpPr>
          <p:nvPr/>
        </p:nvSpPr>
        <p:spPr bwMode="auto">
          <a:xfrm>
            <a:off x="6934727" y="2263819"/>
            <a:ext cx="730140" cy="466237"/>
          </a:xfrm>
          <a:custGeom>
            <a:avLst/>
            <a:gdLst>
              <a:gd name="T0" fmla="*/ 9 w 248"/>
              <a:gd name="T1" fmla="*/ 70 h 150"/>
              <a:gd name="T2" fmla="*/ 23 w 248"/>
              <a:gd name="T3" fmla="*/ 75 h 150"/>
              <a:gd name="T4" fmla="*/ 38 w 248"/>
              <a:gd name="T5" fmla="*/ 75 h 150"/>
              <a:gd name="T6" fmla="*/ 40 w 248"/>
              <a:gd name="T7" fmla="*/ 76 h 150"/>
              <a:gd name="T8" fmla="*/ 41 w 248"/>
              <a:gd name="T9" fmla="*/ 76 h 150"/>
              <a:gd name="T10" fmla="*/ 48 w 248"/>
              <a:gd name="T11" fmla="*/ 81 h 150"/>
              <a:gd name="T12" fmla="*/ 79 w 248"/>
              <a:gd name="T13" fmla="*/ 92 h 150"/>
              <a:gd name="T14" fmla="*/ 80 w 248"/>
              <a:gd name="T15" fmla="*/ 99 h 150"/>
              <a:gd name="T16" fmla="*/ 93 w 248"/>
              <a:gd name="T17" fmla="*/ 113 h 150"/>
              <a:gd name="T18" fmla="*/ 97 w 248"/>
              <a:gd name="T19" fmla="*/ 120 h 150"/>
              <a:gd name="T20" fmla="*/ 96 w 248"/>
              <a:gd name="T21" fmla="*/ 122 h 150"/>
              <a:gd name="T22" fmla="*/ 97 w 248"/>
              <a:gd name="T23" fmla="*/ 143 h 150"/>
              <a:gd name="T24" fmla="*/ 98 w 248"/>
              <a:gd name="T25" fmla="*/ 150 h 150"/>
              <a:gd name="T26" fmla="*/ 103 w 248"/>
              <a:gd name="T27" fmla="*/ 141 h 150"/>
              <a:gd name="T28" fmla="*/ 134 w 248"/>
              <a:gd name="T29" fmla="*/ 98 h 150"/>
              <a:gd name="T30" fmla="*/ 146 w 248"/>
              <a:gd name="T31" fmla="*/ 94 h 150"/>
              <a:gd name="T32" fmla="*/ 146 w 248"/>
              <a:gd name="T33" fmla="*/ 106 h 150"/>
              <a:gd name="T34" fmla="*/ 181 w 248"/>
              <a:gd name="T35" fmla="*/ 86 h 150"/>
              <a:gd name="T36" fmla="*/ 193 w 248"/>
              <a:gd name="T37" fmla="*/ 82 h 150"/>
              <a:gd name="T38" fmla="*/ 213 w 248"/>
              <a:gd name="T39" fmla="*/ 86 h 150"/>
              <a:gd name="T40" fmla="*/ 220 w 248"/>
              <a:gd name="T41" fmla="*/ 90 h 150"/>
              <a:gd name="T42" fmla="*/ 224 w 248"/>
              <a:gd name="T43" fmla="*/ 82 h 150"/>
              <a:gd name="T44" fmla="*/ 232 w 248"/>
              <a:gd name="T45" fmla="*/ 90 h 150"/>
              <a:gd name="T46" fmla="*/ 248 w 248"/>
              <a:gd name="T47" fmla="*/ 82 h 150"/>
              <a:gd name="T48" fmla="*/ 240 w 248"/>
              <a:gd name="T49" fmla="*/ 78 h 150"/>
              <a:gd name="T50" fmla="*/ 236 w 248"/>
              <a:gd name="T51" fmla="*/ 67 h 150"/>
              <a:gd name="T52" fmla="*/ 236 w 248"/>
              <a:gd name="T53" fmla="*/ 59 h 150"/>
              <a:gd name="T54" fmla="*/ 216 w 248"/>
              <a:gd name="T55" fmla="*/ 59 h 150"/>
              <a:gd name="T56" fmla="*/ 205 w 248"/>
              <a:gd name="T57" fmla="*/ 47 h 150"/>
              <a:gd name="T58" fmla="*/ 197 w 248"/>
              <a:gd name="T59" fmla="*/ 43 h 150"/>
              <a:gd name="T60" fmla="*/ 162 w 248"/>
              <a:gd name="T61" fmla="*/ 47 h 150"/>
              <a:gd name="T62" fmla="*/ 146 w 248"/>
              <a:gd name="T63" fmla="*/ 59 h 150"/>
              <a:gd name="T64" fmla="*/ 123 w 248"/>
              <a:gd name="T65" fmla="*/ 59 h 150"/>
              <a:gd name="T66" fmla="*/ 107 w 248"/>
              <a:gd name="T67" fmla="*/ 43 h 150"/>
              <a:gd name="T68" fmla="*/ 84 w 248"/>
              <a:gd name="T69" fmla="*/ 39 h 150"/>
              <a:gd name="T70" fmla="*/ 72 w 248"/>
              <a:gd name="T71" fmla="*/ 43 h 150"/>
              <a:gd name="T72" fmla="*/ 76 w 248"/>
              <a:gd name="T73" fmla="*/ 28 h 150"/>
              <a:gd name="T74" fmla="*/ 92 w 248"/>
              <a:gd name="T75" fmla="*/ 8 h 150"/>
              <a:gd name="T76" fmla="*/ 99 w 248"/>
              <a:gd name="T77" fmla="*/ 0 h 150"/>
              <a:gd name="T78" fmla="*/ 76 w 248"/>
              <a:gd name="T79" fmla="*/ 8 h 150"/>
              <a:gd name="T80" fmla="*/ 21 w 248"/>
              <a:gd name="T81" fmla="*/ 43 h 150"/>
              <a:gd name="T82" fmla="*/ 0 w 248"/>
              <a:gd name="T83" fmla="*/ 51 h 150"/>
              <a:gd name="T84" fmla="*/ 6 w 248"/>
              <a:gd name="T85" fmla="*/ 70 h 15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48" h="150">
                <a:moveTo>
                  <a:pt x="6" y="70"/>
                </a:moveTo>
                <a:cubicBezTo>
                  <a:pt x="9" y="70"/>
                  <a:pt x="9" y="70"/>
                  <a:pt x="9" y="70"/>
                </a:cubicBezTo>
                <a:cubicBezTo>
                  <a:pt x="17" y="74"/>
                  <a:pt x="17" y="74"/>
                  <a:pt x="17" y="74"/>
                </a:cubicBezTo>
                <a:cubicBezTo>
                  <a:pt x="23" y="75"/>
                  <a:pt x="23" y="75"/>
                  <a:pt x="23" y="75"/>
                </a:cubicBezTo>
                <a:cubicBezTo>
                  <a:pt x="23" y="75"/>
                  <a:pt x="27" y="74"/>
                  <a:pt x="32" y="74"/>
                </a:cubicBezTo>
                <a:cubicBezTo>
                  <a:pt x="35" y="74"/>
                  <a:pt x="37" y="74"/>
                  <a:pt x="38" y="75"/>
                </a:cubicBezTo>
                <a:cubicBezTo>
                  <a:pt x="39" y="75"/>
                  <a:pt x="39" y="75"/>
                  <a:pt x="40" y="75"/>
                </a:cubicBezTo>
                <a:cubicBezTo>
                  <a:pt x="40" y="76"/>
                  <a:pt x="40" y="76"/>
                  <a:pt x="40" y="76"/>
                </a:cubicBezTo>
                <a:cubicBezTo>
                  <a:pt x="40" y="76"/>
                  <a:pt x="40" y="76"/>
                  <a:pt x="40" y="76"/>
                </a:cubicBezTo>
                <a:cubicBezTo>
                  <a:pt x="41" y="76"/>
                  <a:pt x="41" y="76"/>
                  <a:pt x="41" y="76"/>
                </a:cubicBezTo>
                <a:cubicBezTo>
                  <a:pt x="41" y="76"/>
                  <a:pt x="42" y="76"/>
                  <a:pt x="44" y="77"/>
                </a:cubicBezTo>
                <a:cubicBezTo>
                  <a:pt x="48" y="78"/>
                  <a:pt x="49" y="80"/>
                  <a:pt x="48" y="81"/>
                </a:cubicBezTo>
                <a:cubicBezTo>
                  <a:pt x="48" y="92"/>
                  <a:pt x="48" y="92"/>
                  <a:pt x="48" y="92"/>
                </a:cubicBezTo>
                <a:cubicBezTo>
                  <a:pt x="79" y="92"/>
                  <a:pt x="79" y="92"/>
                  <a:pt x="79" y="92"/>
                </a:cubicBezTo>
                <a:cubicBezTo>
                  <a:pt x="81" y="92"/>
                  <a:pt x="82" y="93"/>
                  <a:pt x="83" y="94"/>
                </a:cubicBezTo>
                <a:cubicBezTo>
                  <a:pt x="83" y="95"/>
                  <a:pt x="80" y="98"/>
                  <a:pt x="80" y="99"/>
                </a:cubicBezTo>
                <a:cubicBezTo>
                  <a:pt x="81" y="100"/>
                  <a:pt x="87" y="107"/>
                  <a:pt x="91" y="111"/>
                </a:cubicBezTo>
                <a:cubicBezTo>
                  <a:pt x="92" y="112"/>
                  <a:pt x="92" y="113"/>
                  <a:pt x="93" y="113"/>
                </a:cubicBezTo>
                <a:cubicBezTo>
                  <a:pt x="93" y="114"/>
                  <a:pt x="93" y="114"/>
                  <a:pt x="95" y="118"/>
                </a:cubicBezTo>
                <a:cubicBezTo>
                  <a:pt x="97" y="120"/>
                  <a:pt x="97" y="120"/>
                  <a:pt x="97" y="120"/>
                </a:cubicBezTo>
                <a:cubicBezTo>
                  <a:pt x="96" y="121"/>
                  <a:pt x="96" y="121"/>
                  <a:pt x="96" y="121"/>
                </a:cubicBezTo>
                <a:cubicBezTo>
                  <a:pt x="96" y="121"/>
                  <a:pt x="96" y="121"/>
                  <a:pt x="96" y="122"/>
                </a:cubicBezTo>
                <a:cubicBezTo>
                  <a:pt x="97" y="126"/>
                  <a:pt x="97" y="131"/>
                  <a:pt x="96" y="135"/>
                </a:cubicBezTo>
                <a:cubicBezTo>
                  <a:pt x="96" y="137"/>
                  <a:pt x="96" y="140"/>
                  <a:pt x="97" y="143"/>
                </a:cubicBezTo>
                <a:cubicBezTo>
                  <a:pt x="98" y="145"/>
                  <a:pt x="98" y="147"/>
                  <a:pt x="98" y="149"/>
                </a:cubicBezTo>
                <a:cubicBezTo>
                  <a:pt x="98" y="150"/>
                  <a:pt x="98" y="150"/>
                  <a:pt x="98" y="150"/>
                </a:cubicBezTo>
                <a:cubicBezTo>
                  <a:pt x="99" y="149"/>
                  <a:pt x="99" y="149"/>
                  <a:pt x="99" y="149"/>
                </a:cubicBezTo>
                <a:cubicBezTo>
                  <a:pt x="103" y="141"/>
                  <a:pt x="103" y="141"/>
                  <a:pt x="103" y="141"/>
                </a:cubicBezTo>
                <a:cubicBezTo>
                  <a:pt x="131" y="98"/>
                  <a:pt x="131" y="98"/>
                  <a:pt x="131" y="98"/>
                </a:cubicBezTo>
                <a:cubicBezTo>
                  <a:pt x="134" y="98"/>
                  <a:pt x="134" y="98"/>
                  <a:pt x="134" y="98"/>
                </a:cubicBezTo>
                <a:cubicBezTo>
                  <a:pt x="138" y="98"/>
                  <a:pt x="138" y="98"/>
                  <a:pt x="138" y="98"/>
                </a:cubicBezTo>
                <a:cubicBezTo>
                  <a:pt x="146" y="94"/>
                  <a:pt x="146" y="94"/>
                  <a:pt x="146" y="94"/>
                </a:cubicBezTo>
                <a:cubicBezTo>
                  <a:pt x="142" y="106"/>
                  <a:pt x="142" y="106"/>
                  <a:pt x="142" y="106"/>
                </a:cubicBezTo>
                <a:cubicBezTo>
                  <a:pt x="146" y="106"/>
                  <a:pt x="146" y="106"/>
                  <a:pt x="146" y="106"/>
                </a:cubicBezTo>
                <a:cubicBezTo>
                  <a:pt x="162" y="94"/>
                  <a:pt x="162" y="94"/>
                  <a:pt x="162" y="94"/>
                </a:cubicBezTo>
                <a:cubicBezTo>
                  <a:pt x="181" y="86"/>
                  <a:pt x="181" y="86"/>
                  <a:pt x="181" y="86"/>
                </a:cubicBezTo>
                <a:cubicBezTo>
                  <a:pt x="185" y="82"/>
                  <a:pt x="185" y="82"/>
                  <a:pt x="185" y="82"/>
                </a:cubicBezTo>
                <a:cubicBezTo>
                  <a:pt x="193" y="82"/>
                  <a:pt x="193" y="82"/>
                  <a:pt x="193" y="82"/>
                </a:cubicBezTo>
                <a:cubicBezTo>
                  <a:pt x="205" y="82"/>
                  <a:pt x="205" y="82"/>
                  <a:pt x="205" y="82"/>
                </a:cubicBezTo>
                <a:cubicBezTo>
                  <a:pt x="213" y="86"/>
                  <a:pt x="213" y="86"/>
                  <a:pt x="213" y="86"/>
                </a:cubicBezTo>
                <a:cubicBezTo>
                  <a:pt x="216" y="90"/>
                  <a:pt x="216" y="90"/>
                  <a:pt x="216" y="90"/>
                </a:cubicBezTo>
                <a:cubicBezTo>
                  <a:pt x="220" y="90"/>
                  <a:pt x="220" y="90"/>
                  <a:pt x="220" y="90"/>
                </a:cubicBezTo>
                <a:cubicBezTo>
                  <a:pt x="224" y="86"/>
                  <a:pt x="224" y="86"/>
                  <a:pt x="224" y="86"/>
                </a:cubicBezTo>
                <a:cubicBezTo>
                  <a:pt x="224" y="82"/>
                  <a:pt x="224" y="82"/>
                  <a:pt x="224" y="82"/>
                </a:cubicBezTo>
                <a:cubicBezTo>
                  <a:pt x="228" y="86"/>
                  <a:pt x="228" y="86"/>
                  <a:pt x="228" y="86"/>
                </a:cubicBezTo>
                <a:cubicBezTo>
                  <a:pt x="232" y="90"/>
                  <a:pt x="232" y="90"/>
                  <a:pt x="232" y="90"/>
                </a:cubicBezTo>
                <a:cubicBezTo>
                  <a:pt x="248" y="86"/>
                  <a:pt x="248" y="86"/>
                  <a:pt x="248" y="86"/>
                </a:cubicBezTo>
                <a:cubicBezTo>
                  <a:pt x="248" y="82"/>
                  <a:pt x="248" y="82"/>
                  <a:pt x="248" y="82"/>
                </a:cubicBezTo>
                <a:cubicBezTo>
                  <a:pt x="244" y="82"/>
                  <a:pt x="244" y="82"/>
                  <a:pt x="244" y="82"/>
                </a:cubicBezTo>
                <a:cubicBezTo>
                  <a:pt x="240" y="78"/>
                  <a:pt x="240" y="78"/>
                  <a:pt x="240" y="78"/>
                </a:cubicBezTo>
                <a:cubicBezTo>
                  <a:pt x="236" y="74"/>
                  <a:pt x="236" y="74"/>
                  <a:pt x="236" y="74"/>
                </a:cubicBezTo>
                <a:cubicBezTo>
                  <a:pt x="236" y="67"/>
                  <a:pt x="236" y="67"/>
                  <a:pt x="236" y="67"/>
                </a:cubicBezTo>
                <a:cubicBezTo>
                  <a:pt x="236" y="63"/>
                  <a:pt x="236" y="63"/>
                  <a:pt x="236" y="63"/>
                </a:cubicBezTo>
                <a:cubicBezTo>
                  <a:pt x="236" y="59"/>
                  <a:pt x="236" y="59"/>
                  <a:pt x="236" y="59"/>
                </a:cubicBezTo>
                <a:cubicBezTo>
                  <a:pt x="232" y="59"/>
                  <a:pt x="232" y="59"/>
                  <a:pt x="232" y="59"/>
                </a:cubicBezTo>
                <a:cubicBezTo>
                  <a:pt x="216" y="59"/>
                  <a:pt x="216" y="59"/>
                  <a:pt x="216" y="59"/>
                </a:cubicBezTo>
                <a:cubicBezTo>
                  <a:pt x="205" y="55"/>
                  <a:pt x="205" y="55"/>
                  <a:pt x="205" y="55"/>
                </a:cubicBezTo>
                <a:cubicBezTo>
                  <a:pt x="205" y="47"/>
                  <a:pt x="205" y="47"/>
                  <a:pt x="205" y="47"/>
                </a:cubicBezTo>
                <a:cubicBezTo>
                  <a:pt x="205" y="43"/>
                  <a:pt x="205" y="43"/>
                  <a:pt x="205" y="43"/>
                </a:cubicBezTo>
                <a:cubicBezTo>
                  <a:pt x="197" y="43"/>
                  <a:pt x="197" y="43"/>
                  <a:pt x="197" y="43"/>
                </a:cubicBezTo>
                <a:cubicBezTo>
                  <a:pt x="193" y="47"/>
                  <a:pt x="193" y="47"/>
                  <a:pt x="193" y="47"/>
                </a:cubicBezTo>
                <a:cubicBezTo>
                  <a:pt x="162" y="47"/>
                  <a:pt x="162" y="47"/>
                  <a:pt x="162" y="47"/>
                </a:cubicBezTo>
                <a:cubicBezTo>
                  <a:pt x="150" y="55"/>
                  <a:pt x="150" y="55"/>
                  <a:pt x="150" y="55"/>
                </a:cubicBezTo>
                <a:cubicBezTo>
                  <a:pt x="146" y="59"/>
                  <a:pt x="146" y="59"/>
                  <a:pt x="146" y="59"/>
                </a:cubicBezTo>
                <a:cubicBezTo>
                  <a:pt x="142" y="59"/>
                  <a:pt x="142" y="59"/>
                  <a:pt x="142" y="59"/>
                </a:cubicBezTo>
                <a:cubicBezTo>
                  <a:pt x="123" y="59"/>
                  <a:pt x="123" y="59"/>
                  <a:pt x="123" y="59"/>
                </a:cubicBezTo>
                <a:cubicBezTo>
                  <a:pt x="119" y="59"/>
                  <a:pt x="119" y="59"/>
                  <a:pt x="119" y="59"/>
                </a:cubicBezTo>
                <a:cubicBezTo>
                  <a:pt x="107" y="43"/>
                  <a:pt x="107" y="43"/>
                  <a:pt x="107" y="43"/>
                </a:cubicBezTo>
                <a:cubicBezTo>
                  <a:pt x="92" y="35"/>
                  <a:pt x="92" y="35"/>
                  <a:pt x="92" y="35"/>
                </a:cubicBezTo>
                <a:cubicBezTo>
                  <a:pt x="84" y="39"/>
                  <a:pt x="84" y="39"/>
                  <a:pt x="84" y="39"/>
                </a:cubicBezTo>
                <a:cubicBezTo>
                  <a:pt x="80" y="35"/>
                  <a:pt x="80" y="35"/>
                  <a:pt x="80" y="35"/>
                </a:cubicBezTo>
                <a:cubicBezTo>
                  <a:pt x="72" y="43"/>
                  <a:pt x="72" y="43"/>
                  <a:pt x="72" y="43"/>
                </a:cubicBezTo>
                <a:cubicBezTo>
                  <a:pt x="72" y="31"/>
                  <a:pt x="72" y="31"/>
                  <a:pt x="72" y="31"/>
                </a:cubicBezTo>
                <a:cubicBezTo>
                  <a:pt x="76" y="28"/>
                  <a:pt x="76" y="28"/>
                  <a:pt x="76" y="28"/>
                </a:cubicBezTo>
                <a:cubicBezTo>
                  <a:pt x="80" y="24"/>
                  <a:pt x="80" y="24"/>
                  <a:pt x="80" y="24"/>
                </a:cubicBezTo>
                <a:cubicBezTo>
                  <a:pt x="92" y="8"/>
                  <a:pt x="92" y="8"/>
                  <a:pt x="92" y="8"/>
                </a:cubicBezTo>
                <a:cubicBezTo>
                  <a:pt x="99" y="4"/>
                  <a:pt x="99" y="4"/>
                  <a:pt x="99" y="4"/>
                </a:cubicBezTo>
                <a:cubicBezTo>
                  <a:pt x="99" y="0"/>
                  <a:pt x="99" y="0"/>
                  <a:pt x="99" y="0"/>
                </a:cubicBezTo>
                <a:cubicBezTo>
                  <a:pt x="92" y="0"/>
                  <a:pt x="92" y="0"/>
                  <a:pt x="92" y="0"/>
                </a:cubicBezTo>
                <a:cubicBezTo>
                  <a:pt x="76" y="8"/>
                  <a:pt x="76" y="8"/>
                  <a:pt x="76" y="8"/>
                </a:cubicBezTo>
                <a:cubicBezTo>
                  <a:pt x="41" y="35"/>
                  <a:pt x="41" y="35"/>
                  <a:pt x="41" y="35"/>
                </a:cubicBezTo>
                <a:cubicBezTo>
                  <a:pt x="21" y="43"/>
                  <a:pt x="21" y="43"/>
                  <a:pt x="21" y="43"/>
                </a:cubicBezTo>
                <a:cubicBezTo>
                  <a:pt x="6" y="51"/>
                  <a:pt x="6" y="51"/>
                  <a:pt x="6" y="51"/>
                </a:cubicBezTo>
                <a:cubicBezTo>
                  <a:pt x="0" y="51"/>
                  <a:pt x="0" y="51"/>
                  <a:pt x="0" y="51"/>
                </a:cubicBezTo>
                <a:cubicBezTo>
                  <a:pt x="0" y="60"/>
                  <a:pt x="0" y="60"/>
                  <a:pt x="0" y="60"/>
                </a:cubicBezTo>
                <a:lnTo>
                  <a:pt x="6" y="70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4" name="Freeform 41"/>
          <p:cNvSpPr>
            <a:spLocks/>
          </p:cNvSpPr>
          <p:nvPr/>
        </p:nvSpPr>
        <p:spPr bwMode="auto">
          <a:xfrm>
            <a:off x="6778689" y="3003580"/>
            <a:ext cx="459282" cy="815915"/>
          </a:xfrm>
          <a:custGeom>
            <a:avLst/>
            <a:gdLst>
              <a:gd name="T0" fmla="*/ 39 w 156"/>
              <a:gd name="T1" fmla="*/ 7 h 262"/>
              <a:gd name="T2" fmla="*/ 51 w 156"/>
              <a:gd name="T3" fmla="*/ 19 h 262"/>
              <a:gd name="T4" fmla="*/ 39 w 156"/>
              <a:gd name="T5" fmla="*/ 40 h 262"/>
              <a:gd name="T6" fmla="*/ 29 w 156"/>
              <a:gd name="T7" fmla="*/ 52 h 262"/>
              <a:gd name="T8" fmla="*/ 20 w 156"/>
              <a:gd name="T9" fmla="*/ 69 h 262"/>
              <a:gd name="T10" fmla="*/ 15 w 156"/>
              <a:gd name="T11" fmla="*/ 90 h 262"/>
              <a:gd name="T12" fmla="*/ 0 w 156"/>
              <a:gd name="T13" fmla="*/ 109 h 262"/>
              <a:gd name="T14" fmla="*/ 0 w 156"/>
              <a:gd name="T15" fmla="*/ 109 h 262"/>
              <a:gd name="T16" fmla="*/ 0 w 156"/>
              <a:gd name="T17" fmla="*/ 144 h 262"/>
              <a:gd name="T18" fmla="*/ 15 w 156"/>
              <a:gd name="T19" fmla="*/ 154 h 262"/>
              <a:gd name="T20" fmla="*/ 32 w 156"/>
              <a:gd name="T21" fmla="*/ 165 h 262"/>
              <a:gd name="T22" fmla="*/ 49 w 156"/>
              <a:gd name="T23" fmla="*/ 182 h 262"/>
              <a:gd name="T24" fmla="*/ 46 w 156"/>
              <a:gd name="T25" fmla="*/ 198 h 262"/>
              <a:gd name="T26" fmla="*/ 51 w 156"/>
              <a:gd name="T27" fmla="*/ 215 h 262"/>
              <a:gd name="T28" fmla="*/ 71 w 156"/>
              <a:gd name="T29" fmla="*/ 225 h 262"/>
              <a:gd name="T30" fmla="*/ 78 w 156"/>
              <a:gd name="T31" fmla="*/ 238 h 262"/>
              <a:gd name="T32" fmla="*/ 80 w 156"/>
              <a:gd name="T33" fmla="*/ 246 h 262"/>
              <a:gd name="T34" fmla="*/ 92 w 156"/>
              <a:gd name="T35" fmla="*/ 262 h 262"/>
              <a:gd name="T36" fmla="*/ 92 w 156"/>
              <a:gd name="T37" fmla="*/ 262 h 262"/>
              <a:gd name="T38" fmla="*/ 92 w 156"/>
              <a:gd name="T39" fmla="*/ 262 h 262"/>
              <a:gd name="T40" fmla="*/ 102 w 156"/>
              <a:gd name="T41" fmla="*/ 262 h 262"/>
              <a:gd name="T42" fmla="*/ 106 w 156"/>
              <a:gd name="T43" fmla="*/ 257 h 262"/>
              <a:gd name="T44" fmla="*/ 113 w 156"/>
              <a:gd name="T45" fmla="*/ 252 h 262"/>
              <a:gd name="T46" fmla="*/ 120 w 156"/>
              <a:gd name="T47" fmla="*/ 250 h 262"/>
              <a:gd name="T48" fmla="*/ 121 w 156"/>
              <a:gd name="T49" fmla="*/ 249 h 262"/>
              <a:gd name="T50" fmla="*/ 122 w 156"/>
              <a:gd name="T51" fmla="*/ 249 h 262"/>
              <a:gd name="T52" fmla="*/ 122 w 156"/>
              <a:gd name="T53" fmla="*/ 249 h 262"/>
              <a:gd name="T54" fmla="*/ 123 w 156"/>
              <a:gd name="T55" fmla="*/ 249 h 262"/>
              <a:gd name="T56" fmla="*/ 123 w 156"/>
              <a:gd name="T57" fmla="*/ 247 h 262"/>
              <a:gd name="T58" fmla="*/ 125 w 156"/>
              <a:gd name="T59" fmla="*/ 243 h 262"/>
              <a:gd name="T60" fmla="*/ 126 w 156"/>
              <a:gd name="T61" fmla="*/ 241 h 262"/>
              <a:gd name="T62" fmla="*/ 130 w 156"/>
              <a:gd name="T63" fmla="*/ 235 h 262"/>
              <a:gd name="T64" fmla="*/ 136 w 156"/>
              <a:gd name="T65" fmla="*/ 229 h 262"/>
              <a:gd name="T66" fmla="*/ 140 w 156"/>
              <a:gd name="T67" fmla="*/ 222 h 262"/>
              <a:gd name="T68" fmla="*/ 144 w 156"/>
              <a:gd name="T69" fmla="*/ 218 h 262"/>
              <a:gd name="T70" fmla="*/ 144 w 156"/>
              <a:gd name="T71" fmla="*/ 211 h 262"/>
              <a:gd name="T72" fmla="*/ 151 w 156"/>
              <a:gd name="T73" fmla="*/ 207 h 262"/>
              <a:gd name="T74" fmla="*/ 156 w 156"/>
              <a:gd name="T75" fmla="*/ 200 h 262"/>
              <a:gd name="T76" fmla="*/ 156 w 156"/>
              <a:gd name="T77" fmla="*/ 58 h 262"/>
              <a:gd name="T78" fmla="*/ 156 w 156"/>
              <a:gd name="T79" fmla="*/ 57 h 262"/>
              <a:gd name="T80" fmla="*/ 152 w 156"/>
              <a:gd name="T81" fmla="*/ 47 h 262"/>
              <a:gd name="T82" fmla="*/ 149 w 156"/>
              <a:gd name="T83" fmla="*/ 0 h 262"/>
              <a:gd name="T84" fmla="*/ 33 w 156"/>
              <a:gd name="T85" fmla="*/ 0 h 262"/>
              <a:gd name="T86" fmla="*/ 39 w 156"/>
              <a:gd name="T87" fmla="*/ 7 h 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56" h="262">
                <a:moveTo>
                  <a:pt x="39" y="7"/>
                </a:moveTo>
                <a:cubicBezTo>
                  <a:pt x="51" y="19"/>
                  <a:pt x="51" y="19"/>
                  <a:pt x="51" y="19"/>
                </a:cubicBezTo>
                <a:cubicBezTo>
                  <a:pt x="39" y="40"/>
                  <a:pt x="39" y="40"/>
                  <a:pt x="39" y="40"/>
                </a:cubicBezTo>
                <a:cubicBezTo>
                  <a:pt x="29" y="52"/>
                  <a:pt x="29" y="52"/>
                  <a:pt x="29" y="52"/>
                </a:cubicBezTo>
                <a:cubicBezTo>
                  <a:pt x="20" y="69"/>
                  <a:pt x="20" y="69"/>
                  <a:pt x="20" y="69"/>
                </a:cubicBezTo>
                <a:cubicBezTo>
                  <a:pt x="15" y="90"/>
                  <a:pt x="15" y="90"/>
                  <a:pt x="15" y="90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09"/>
                  <a:pt x="0" y="109"/>
                  <a:pt x="0" y="109"/>
                </a:cubicBezTo>
                <a:cubicBezTo>
                  <a:pt x="0" y="144"/>
                  <a:pt x="0" y="144"/>
                  <a:pt x="0" y="144"/>
                </a:cubicBezTo>
                <a:cubicBezTo>
                  <a:pt x="15" y="154"/>
                  <a:pt x="15" y="154"/>
                  <a:pt x="15" y="154"/>
                </a:cubicBezTo>
                <a:cubicBezTo>
                  <a:pt x="32" y="165"/>
                  <a:pt x="32" y="165"/>
                  <a:pt x="32" y="165"/>
                </a:cubicBezTo>
                <a:cubicBezTo>
                  <a:pt x="49" y="182"/>
                  <a:pt x="49" y="182"/>
                  <a:pt x="49" y="182"/>
                </a:cubicBezTo>
                <a:cubicBezTo>
                  <a:pt x="46" y="198"/>
                  <a:pt x="46" y="198"/>
                  <a:pt x="46" y="198"/>
                </a:cubicBezTo>
                <a:cubicBezTo>
                  <a:pt x="51" y="215"/>
                  <a:pt x="51" y="215"/>
                  <a:pt x="51" y="215"/>
                </a:cubicBezTo>
                <a:cubicBezTo>
                  <a:pt x="71" y="225"/>
                  <a:pt x="71" y="225"/>
                  <a:pt x="71" y="225"/>
                </a:cubicBezTo>
                <a:cubicBezTo>
                  <a:pt x="78" y="238"/>
                  <a:pt x="78" y="238"/>
                  <a:pt x="78" y="238"/>
                </a:cubicBezTo>
                <a:cubicBezTo>
                  <a:pt x="80" y="246"/>
                  <a:pt x="80" y="246"/>
                  <a:pt x="80" y="246"/>
                </a:cubicBezTo>
                <a:cubicBezTo>
                  <a:pt x="82" y="252"/>
                  <a:pt x="90" y="260"/>
                  <a:pt x="92" y="262"/>
                </a:cubicBezTo>
                <a:cubicBezTo>
                  <a:pt x="92" y="262"/>
                  <a:pt x="92" y="262"/>
                  <a:pt x="92" y="262"/>
                </a:cubicBezTo>
                <a:cubicBezTo>
                  <a:pt x="92" y="262"/>
                  <a:pt x="92" y="262"/>
                  <a:pt x="92" y="262"/>
                </a:cubicBezTo>
                <a:cubicBezTo>
                  <a:pt x="102" y="262"/>
                  <a:pt x="102" y="262"/>
                  <a:pt x="102" y="262"/>
                </a:cubicBezTo>
                <a:cubicBezTo>
                  <a:pt x="106" y="257"/>
                  <a:pt x="106" y="257"/>
                  <a:pt x="106" y="257"/>
                </a:cubicBezTo>
                <a:cubicBezTo>
                  <a:pt x="113" y="252"/>
                  <a:pt x="113" y="252"/>
                  <a:pt x="113" y="252"/>
                </a:cubicBezTo>
                <a:cubicBezTo>
                  <a:pt x="114" y="252"/>
                  <a:pt x="117" y="251"/>
                  <a:pt x="120" y="250"/>
                </a:cubicBezTo>
                <a:cubicBezTo>
                  <a:pt x="120" y="250"/>
                  <a:pt x="120" y="249"/>
                  <a:pt x="121" y="249"/>
                </a:cubicBezTo>
                <a:cubicBezTo>
                  <a:pt x="121" y="249"/>
                  <a:pt x="121" y="249"/>
                  <a:pt x="122" y="249"/>
                </a:cubicBezTo>
                <a:cubicBezTo>
                  <a:pt x="122" y="249"/>
                  <a:pt x="122" y="249"/>
                  <a:pt x="122" y="249"/>
                </a:cubicBezTo>
                <a:cubicBezTo>
                  <a:pt x="123" y="249"/>
                  <a:pt x="123" y="249"/>
                  <a:pt x="123" y="249"/>
                </a:cubicBezTo>
                <a:cubicBezTo>
                  <a:pt x="123" y="247"/>
                  <a:pt x="123" y="247"/>
                  <a:pt x="123" y="247"/>
                </a:cubicBezTo>
                <a:cubicBezTo>
                  <a:pt x="125" y="244"/>
                  <a:pt x="125" y="243"/>
                  <a:pt x="125" y="243"/>
                </a:cubicBezTo>
                <a:cubicBezTo>
                  <a:pt x="125" y="243"/>
                  <a:pt x="125" y="242"/>
                  <a:pt x="126" y="241"/>
                </a:cubicBezTo>
                <a:cubicBezTo>
                  <a:pt x="127" y="240"/>
                  <a:pt x="128" y="238"/>
                  <a:pt x="130" y="235"/>
                </a:cubicBezTo>
                <a:cubicBezTo>
                  <a:pt x="133" y="232"/>
                  <a:pt x="135" y="229"/>
                  <a:pt x="136" y="229"/>
                </a:cubicBezTo>
                <a:cubicBezTo>
                  <a:pt x="140" y="222"/>
                  <a:pt x="140" y="222"/>
                  <a:pt x="140" y="222"/>
                </a:cubicBezTo>
                <a:cubicBezTo>
                  <a:pt x="144" y="218"/>
                  <a:pt x="144" y="218"/>
                  <a:pt x="144" y="218"/>
                </a:cubicBezTo>
                <a:cubicBezTo>
                  <a:pt x="144" y="211"/>
                  <a:pt x="144" y="211"/>
                  <a:pt x="144" y="211"/>
                </a:cubicBezTo>
                <a:cubicBezTo>
                  <a:pt x="151" y="207"/>
                  <a:pt x="151" y="207"/>
                  <a:pt x="151" y="207"/>
                </a:cubicBezTo>
                <a:cubicBezTo>
                  <a:pt x="156" y="200"/>
                  <a:pt x="156" y="200"/>
                  <a:pt x="156" y="200"/>
                </a:cubicBezTo>
                <a:cubicBezTo>
                  <a:pt x="156" y="58"/>
                  <a:pt x="156" y="58"/>
                  <a:pt x="156" y="58"/>
                </a:cubicBezTo>
                <a:cubicBezTo>
                  <a:pt x="156" y="57"/>
                  <a:pt x="156" y="57"/>
                  <a:pt x="156" y="57"/>
                </a:cubicBezTo>
                <a:cubicBezTo>
                  <a:pt x="152" y="47"/>
                  <a:pt x="152" y="47"/>
                  <a:pt x="152" y="47"/>
                </a:cubicBezTo>
                <a:cubicBezTo>
                  <a:pt x="149" y="0"/>
                  <a:pt x="149" y="0"/>
                  <a:pt x="149" y="0"/>
                </a:cubicBezTo>
                <a:cubicBezTo>
                  <a:pt x="33" y="0"/>
                  <a:pt x="33" y="0"/>
                  <a:pt x="33" y="0"/>
                </a:cubicBezTo>
                <a:lnTo>
                  <a:pt x="39" y="7"/>
                </a:lnTo>
                <a:close/>
              </a:path>
            </a:pathLst>
          </a:custGeom>
          <a:solidFill>
            <a:srgbClr val="0070C0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5" name="Freeform 42"/>
          <p:cNvSpPr>
            <a:spLocks/>
          </p:cNvSpPr>
          <p:nvPr/>
        </p:nvSpPr>
        <p:spPr bwMode="auto">
          <a:xfrm>
            <a:off x="8908756" y="3034662"/>
            <a:ext cx="376847" cy="236226"/>
          </a:xfrm>
          <a:custGeom>
            <a:avLst/>
            <a:gdLst>
              <a:gd name="T0" fmla="*/ 64 w 128"/>
              <a:gd name="T1" fmla="*/ 9 h 76"/>
              <a:gd name="T2" fmla="*/ 64 w 128"/>
              <a:gd name="T3" fmla="*/ 1 h 76"/>
              <a:gd name="T4" fmla="*/ 26 w 128"/>
              <a:gd name="T5" fmla="*/ 1 h 76"/>
              <a:gd name="T6" fmla="*/ 25 w 128"/>
              <a:gd name="T7" fmla="*/ 1 h 76"/>
              <a:gd name="T8" fmla="*/ 25 w 128"/>
              <a:gd name="T9" fmla="*/ 1 h 76"/>
              <a:gd name="T10" fmla="*/ 6 w 128"/>
              <a:gd name="T11" fmla="*/ 1 h 76"/>
              <a:gd name="T12" fmla="*/ 5 w 128"/>
              <a:gd name="T13" fmla="*/ 5 h 76"/>
              <a:gd name="T14" fmla="*/ 2 w 128"/>
              <a:gd name="T15" fmla="*/ 28 h 76"/>
              <a:gd name="T16" fmla="*/ 3 w 128"/>
              <a:gd name="T17" fmla="*/ 51 h 76"/>
              <a:gd name="T18" fmla="*/ 52 w 128"/>
              <a:gd name="T19" fmla="*/ 51 h 76"/>
              <a:gd name="T20" fmla="*/ 52 w 128"/>
              <a:gd name="T21" fmla="*/ 51 h 76"/>
              <a:gd name="T22" fmla="*/ 52 w 128"/>
              <a:gd name="T23" fmla="*/ 52 h 76"/>
              <a:gd name="T24" fmla="*/ 68 w 128"/>
              <a:gd name="T25" fmla="*/ 52 h 76"/>
              <a:gd name="T26" fmla="*/ 74 w 128"/>
              <a:gd name="T27" fmla="*/ 59 h 76"/>
              <a:gd name="T28" fmla="*/ 74 w 128"/>
              <a:gd name="T29" fmla="*/ 61 h 76"/>
              <a:gd name="T30" fmla="*/ 76 w 128"/>
              <a:gd name="T31" fmla="*/ 67 h 76"/>
              <a:gd name="T32" fmla="*/ 77 w 128"/>
              <a:gd name="T33" fmla="*/ 68 h 76"/>
              <a:gd name="T34" fmla="*/ 77 w 128"/>
              <a:gd name="T35" fmla="*/ 76 h 76"/>
              <a:gd name="T36" fmla="*/ 81 w 128"/>
              <a:gd name="T37" fmla="*/ 76 h 76"/>
              <a:gd name="T38" fmla="*/ 85 w 128"/>
              <a:gd name="T39" fmla="*/ 72 h 76"/>
              <a:gd name="T40" fmla="*/ 97 w 128"/>
              <a:gd name="T41" fmla="*/ 68 h 76"/>
              <a:gd name="T42" fmla="*/ 101 w 128"/>
              <a:gd name="T43" fmla="*/ 68 h 76"/>
              <a:gd name="T44" fmla="*/ 101 w 128"/>
              <a:gd name="T45" fmla="*/ 72 h 76"/>
              <a:gd name="T46" fmla="*/ 105 w 128"/>
              <a:gd name="T47" fmla="*/ 72 h 76"/>
              <a:gd name="T48" fmla="*/ 112 w 128"/>
              <a:gd name="T49" fmla="*/ 72 h 76"/>
              <a:gd name="T50" fmla="*/ 116 w 128"/>
              <a:gd name="T51" fmla="*/ 72 h 76"/>
              <a:gd name="T52" fmla="*/ 124 w 128"/>
              <a:gd name="T53" fmla="*/ 68 h 76"/>
              <a:gd name="T54" fmla="*/ 128 w 128"/>
              <a:gd name="T55" fmla="*/ 64 h 76"/>
              <a:gd name="T56" fmla="*/ 124 w 128"/>
              <a:gd name="T57" fmla="*/ 53 h 76"/>
              <a:gd name="T58" fmla="*/ 124 w 128"/>
              <a:gd name="T59" fmla="*/ 61 h 76"/>
              <a:gd name="T60" fmla="*/ 124 w 128"/>
              <a:gd name="T61" fmla="*/ 64 h 76"/>
              <a:gd name="T62" fmla="*/ 116 w 128"/>
              <a:gd name="T63" fmla="*/ 64 h 76"/>
              <a:gd name="T64" fmla="*/ 105 w 128"/>
              <a:gd name="T65" fmla="*/ 61 h 76"/>
              <a:gd name="T66" fmla="*/ 101 w 128"/>
              <a:gd name="T67" fmla="*/ 53 h 76"/>
              <a:gd name="T68" fmla="*/ 97 w 128"/>
              <a:gd name="T69" fmla="*/ 49 h 76"/>
              <a:gd name="T70" fmla="*/ 97 w 128"/>
              <a:gd name="T71" fmla="*/ 45 h 76"/>
              <a:gd name="T72" fmla="*/ 93 w 128"/>
              <a:gd name="T73" fmla="*/ 41 h 76"/>
              <a:gd name="T74" fmla="*/ 85 w 128"/>
              <a:gd name="T75" fmla="*/ 37 h 76"/>
              <a:gd name="T76" fmla="*/ 85 w 128"/>
              <a:gd name="T77" fmla="*/ 29 h 76"/>
              <a:gd name="T78" fmla="*/ 89 w 128"/>
              <a:gd name="T79" fmla="*/ 29 h 76"/>
              <a:gd name="T80" fmla="*/ 93 w 128"/>
              <a:gd name="T81" fmla="*/ 22 h 76"/>
              <a:gd name="T82" fmla="*/ 97 w 128"/>
              <a:gd name="T83" fmla="*/ 22 h 76"/>
              <a:gd name="T84" fmla="*/ 89 w 128"/>
              <a:gd name="T85" fmla="*/ 6 h 76"/>
              <a:gd name="T86" fmla="*/ 90 w 128"/>
              <a:gd name="T87" fmla="*/ 2 h 76"/>
              <a:gd name="T88" fmla="*/ 91 w 128"/>
              <a:gd name="T89" fmla="*/ 0 h 76"/>
              <a:gd name="T90" fmla="*/ 80 w 128"/>
              <a:gd name="T91" fmla="*/ 9 h 76"/>
              <a:gd name="T92" fmla="*/ 64 w 128"/>
              <a:gd name="T93" fmla="*/ 9 h 7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128" h="76">
                <a:moveTo>
                  <a:pt x="64" y="9"/>
                </a:moveTo>
                <a:cubicBezTo>
                  <a:pt x="64" y="1"/>
                  <a:pt x="64" y="1"/>
                  <a:pt x="64" y="1"/>
                </a:cubicBezTo>
                <a:cubicBezTo>
                  <a:pt x="26" y="1"/>
                  <a:pt x="26" y="1"/>
                  <a:pt x="26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6" y="1"/>
                  <a:pt x="6" y="1"/>
                  <a:pt x="6" y="1"/>
                </a:cubicBezTo>
                <a:cubicBezTo>
                  <a:pt x="5" y="5"/>
                  <a:pt x="5" y="5"/>
                  <a:pt x="5" y="5"/>
                </a:cubicBezTo>
                <a:cubicBezTo>
                  <a:pt x="0" y="25"/>
                  <a:pt x="1" y="28"/>
                  <a:pt x="2" y="28"/>
                </a:cubicBezTo>
                <a:cubicBezTo>
                  <a:pt x="3" y="30"/>
                  <a:pt x="3" y="40"/>
                  <a:pt x="3" y="51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1"/>
                  <a:pt x="52" y="51"/>
                  <a:pt x="52" y="51"/>
                </a:cubicBezTo>
                <a:cubicBezTo>
                  <a:pt x="52" y="52"/>
                  <a:pt x="52" y="52"/>
                  <a:pt x="52" y="52"/>
                </a:cubicBezTo>
                <a:cubicBezTo>
                  <a:pt x="68" y="52"/>
                  <a:pt x="68" y="52"/>
                  <a:pt x="68" y="52"/>
                </a:cubicBezTo>
                <a:cubicBezTo>
                  <a:pt x="74" y="59"/>
                  <a:pt x="74" y="59"/>
                  <a:pt x="74" y="59"/>
                </a:cubicBezTo>
                <a:cubicBezTo>
                  <a:pt x="74" y="61"/>
                  <a:pt x="74" y="61"/>
                  <a:pt x="74" y="61"/>
                </a:cubicBezTo>
                <a:cubicBezTo>
                  <a:pt x="75" y="63"/>
                  <a:pt x="76" y="66"/>
                  <a:pt x="76" y="67"/>
                </a:cubicBezTo>
                <a:cubicBezTo>
                  <a:pt x="77" y="68"/>
                  <a:pt x="77" y="68"/>
                  <a:pt x="77" y="68"/>
                </a:cubicBezTo>
                <a:cubicBezTo>
                  <a:pt x="77" y="76"/>
                  <a:pt x="77" y="76"/>
                  <a:pt x="77" y="76"/>
                </a:cubicBezTo>
                <a:cubicBezTo>
                  <a:pt x="81" y="76"/>
                  <a:pt x="81" y="76"/>
                  <a:pt x="81" y="76"/>
                </a:cubicBezTo>
                <a:cubicBezTo>
                  <a:pt x="85" y="72"/>
                  <a:pt x="85" y="72"/>
                  <a:pt x="85" y="72"/>
                </a:cubicBezTo>
                <a:cubicBezTo>
                  <a:pt x="97" y="68"/>
                  <a:pt x="97" y="68"/>
                  <a:pt x="97" y="68"/>
                </a:cubicBezTo>
                <a:cubicBezTo>
                  <a:pt x="101" y="68"/>
                  <a:pt x="101" y="68"/>
                  <a:pt x="101" y="68"/>
                </a:cubicBezTo>
                <a:cubicBezTo>
                  <a:pt x="101" y="72"/>
                  <a:pt x="101" y="72"/>
                  <a:pt x="101" y="72"/>
                </a:cubicBezTo>
                <a:cubicBezTo>
                  <a:pt x="105" y="72"/>
                  <a:pt x="105" y="72"/>
                  <a:pt x="105" y="72"/>
                </a:cubicBezTo>
                <a:cubicBezTo>
                  <a:pt x="112" y="72"/>
                  <a:pt x="112" y="72"/>
                  <a:pt x="112" y="72"/>
                </a:cubicBezTo>
                <a:cubicBezTo>
                  <a:pt x="116" y="72"/>
                  <a:pt x="116" y="72"/>
                  <a:pt x="116" y="72"/>
                </a:cubicBezTo>
                <a:cubicBezTo>
                  <a:pt x="124" y="68"/>
                  <a:pt x="124" y="68"/>
                  <a:pt x="124" y="68"/>
                </a:cubicBezTo>
                <a:cubicBezTo>
                  <a:pt x="128" y="64"/>
                  <a:pt x="128" y="64"/>
                  <a:pt x="128" y="64"/>
                </a:cubicBezTo>
                <a:cubicBezTo>
                  <a:pt x="124" y="53"/>
                  <a:pt x="124" y="53"/>
                  <a:pt x="124" y="53"/>
                </a:cubicBezTo>
                <a:cubicBezTo>
                  <a:pt x="124" y="61"/>
                  <a:pt x="124" y="61"/>
                  <a:pt x="124" y="61"/>
                </a:cubicBezTo>
                <a:cubicBezTo>
                  <a:pt x="124" y="64"/>
                  <a:pt x="124" y="64"/>
                  <a:pt x="124" y="64"/>
                </a:cubicBezTo>
                <a:cubicBezTo>
                  <a:pt x="116" y="64"/>
                  <a:pt x="116" y="64"/>
                  <a:pt x="116" y="64"/>
                </a:cubicBezTo>
                <a:cubicBezTo>
                  <a:pt x="105" y="61"/>
                  <a:pt x="105" y="61"/>
                  <a:pt x="105" y="61"/>
                </a:cubicBezTo>
                <a:cubicBezTo>
                  <a:pt x="101" y="53"/>
                  <a:pt x="101" y="53"/>
                  <a:pt x="101" y="53"/>
                </a:cubicBezTo>
                <a:cubicBezTo>
                  <a:pt x="97" y="49"/>
                  <a:pt x="97" y="49"/>
                  <a:pt x="97" y="49"/>
                </a:cubicBezTo>
                <a:cubicBezTo>
                  <a:pt x="97" y="45"/>
                  <a:pt x="97" y="45"/>
                  <a:pt x="97" y="45"/>
                </a:cubicBezTo>
                <a:cubicBezTo>
                  <a:pt x="93" y="41"/>
                  <a:pt x="93" y="41"/>
                  <a:pt x="93" y="41"/>
                </a:cubicBezTo>
                <a:cubicBezTo>
                  <a:pt x="85" y="37"/>
                  <a:pt x="85" y="37"/>
                  <a:pt x="85" y="37"/>
                </a:cubicBezTo>
                <a:cubicBezTo>
                  <a:pt x="85" y="29"/>
                  <a:pt x="85" y="29"/>
                  <a:pt x="85" y="29"/>
                </a:cubicBezTo>
                <a:cubicBezTo>
                  <a:pt x="89" y="29"/>
                  <a:pt x="89" y="29"/>
                  <a:pt x="89" y="29"/>
                </a:cubicBezTo>
                <a:cubicBezTo>
                  <a:pt x="93" y="22"/>
                  <a:pt x="93" y="22"/>
                  <a:pt x="93" y="22"/>
                </a:cubicBezTo>
                <a:cubicBezTo>
                  <a:pt x="97" y="22"/>
                  <a:pt x="97" y="22"/>
                  <a:pt x="97" y="22"/>
                </a:cubicBezTo>
                <a:cubicBezTo>
                  <a:pt x="89" y="6"/>
                  <a:pt x="89" y="6"/>
                  <a:pt x="89" y="6"/>
                </a:cubicBezTo>
                <a:cubicBezTo>
                  <a:pt x="90" y="2"/>
                  <a:pt x="90" y="2"/>
                  <a:pt x="90" y="2"/>
                </a:cubicBezTo>
                <a:cubicBezTo>
                  <a:pt x="91" y="0"/>
                  <a:pt x="91" y="0"/>
                  <a:pt x="91" y="0"/>
                </a:cubicBezTo>
                <a:cubicBezTo>
                  <a:pt x="80" y="9"/>
                  <a:pt x="80" y="9"/>
                  <a:pt x="80" y="9"/>
                </a:cubicBezTo>
                <a:lnTo>
                  <a:pt x="64" y="9"/>
                </a:lnTo>
                <a:close/>
              </a:path>
            </a:pathLst>
          </a:custGeom>
          <a:solidFill>
            <a:srgbClr val="0054A6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6" name="Freeform 43"/>
          <p:cNvSpPr>
            <a:spLocks/>
          </p:cNvSpPr>
          <p:nvPr/>
        </p:nvSpPr>
        <p:spPr bwMode="auto">
          <a:xfrm>
            <a:off x="3883154" y="1996510"/>
            <a:ext cx="674202" cy="1050585"/>
          </a:xfrm>
          <a:custGeom>
            <a:avLst/>
            <a:gdLst>
              <a:gd name="T0" fmla="*/ 9 w 229"/>
              <a:gd name="T1" fmla="*/ 148 h 338"/>
              <a:gd name="T2" fmla="*/ 19 w 229"/>
              <a:gd name="T3" fmla="*/ 163 h 338"/>
              <a:gd name="T4" fmla="*/ 4 w 229"/>
              <a:gd name="T5" fmla="*/ 201 h 338"/>
              <a:gd name="T6" fmla="*/ 4 w 229"/>
              <a:gd name="T7" fmla="*/ 215 h 338"/>
              <a:gd name="T8" fmla="*/ 7 w 229"/>
              <a:gd name="T9" fmla="*/ 248 h 338"/>
              <a:gd name="T10" fmla="*/ 0 w 229"/>
              <a:gd name="T11" fmla="*/ 293 h 338"/>
              <a:gd name="T12" fmla="*/ 2 w 229"/>
              <a:gd name="T13" fmla="*/ 338 h 338"/>
              <a:gd name="T14" fmla="*/ 118 w 229"/>
              <a:gd name="T15" fmla="*/ 338 h 338"/>
              <a:gd name="T16" fmla="*/ 229 w 229"/>
              <a:gd name="T17" fmla="*/ 338 h 338"/>
              <a:gd name="T18" fmla="*/ 222 w 229"/>
              <a:gd name="T19" fmla="*/ 216 h 338"/>
              <a:gd name="T20" fmla="*/ 205 w 229"/>
              <a:gd name="T21" fmla="*/ 221 h 338"/>
              <a:gd name="T22" fmla="*/ 196 w 229"/>
              <a:gd name="T23" fmla="*/ 225 h 338"/>
              <a:gd name="T24" fmla="*/ 194 w 229"/>
              <a:gd name="T25" fmla="*/ 224 h 338"/>
              <a:gd name="T26" fmla="*/ 183 w 229"/>
              <a:gd name="T27" fmla="*/ 224 h 338"/>
              <a:gd name="T28" fmla="*/ 178 w 229"/>
              <a:gd name="T29" fmla="*/ 224 h 338"/>
              <a:gd name="T30" fmla="*/ 162 w 229"/>
              <a:gd name="T31" fmla="*/ 224 h 338"/>
              <a:gd name="T32" fmla="*/ 147 w 229"/>
              <a:gd name="T33" fmla="*/ 212 h 338"/>
              <a:gd name="T34" fmla="*/ 145 w 229"/>
              <a:gd name="T35" fmla="*/ 214 h 338"/>
              <a:gd name="T36" fmla="*/ 145 w 229"/>
              <a:gd name="T37" fmla="*/ 214 h 338"/>
              <a:gd name="T38" fmla="*/ 144 w 229"/>
              <a:gd name="T39" fmla="*/ 206 h 338"/>
              <a:gd name="T40" fmla="*/ 133 w 229"/>
              <a:gd name="T41" fmla="*/ 194 h 338"/>
              <a:gd name="T42" fmla="*/ 128 w 229"/>
              <a:gd name="T43" fmla="*/ 173 h 338"/>
              <a:gd name="T44" fmla="*/ 113 w 229"/>
              <a:gd name="T45" fmla="*/ 166 h 338"/>
              <a:gd name="T46" fmla="*/ 110 w 229"/>
              <a:gd name="T47" fmla="*/ 166 h 338"/>
              <a:gd name="T48" fmla="*/ 100 w 229"/>
              <a:gd name="T49" fmla="*/ 167 h 338"/>
              <a:gd name="T50" fmla="*/ 100 w 229"/>
              <a:gd name="T51" fmla="*/ 153 h 338"/>
              <a:gd name="T52" fmla="*/ 100 w 229"/>
              <a:gd name="T53" fmla="*/ 151 h 338"/>
              <a:gd name="T54" fmla="*/ 99 w 229"/>
              <a:gd name="T55" fmla="*/ 141 h 338"/>
              <a:gd name="T56" fmla="*/ 93 w 229"/>
              <a:gd name="T57" fmla="*/ 107 h 338"/>
              <a:gd name="T58" fmla="*/ 78 w 229"/>
              <a:gd name="T59" fmla="*/ 101 h 338"/>
              <a:gd name="T60" fmla="*/ 78 w 229"/>
              <a:gd name="T61" fmla="*/ 97 h 338"/>
              <a:gd name="T62" fmla="*/ 71 w 229"/>
              <a:gd name="T63" fmla="*/ 87 h 338"/>
              <a:gd name="T64" fmla="*/ 63 w 229"/>
              <a:gd name="T65" fmla="*/ 82 h 338"/>
              <a:gd name="T66" fmla="*/ 53 w 229"/>
              <a:gd name="T67" fmla="*/ 77 h 338"/>
              <a:gd name="T68" fmla="*/ 50 w 229"/>
              <a:gd name="T69" fmla="*/ 63 h 338"/>
              <a:gd name="T70" fmla="*/ 40 w 229"/>
              <a:gd name="T71" fmla="*/ 59 h 338"/>
              <a:gd name="T72" fmla="*/ 2 w 229"/>
              <a:gd name="T73" fmla="*/ 0 h 338"/>
              <a:gd name="T74" fmla="*/ 3 w 229"/>
              <a:gd name="T75" fmla="*/ 148 h 3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</a:cxnLst>
            <a:rect l="0" t="0" r="r" b="b"/>
            <a:pathLst>
              <a:path w="229" h="338">
                <a:moveTo>
                  <a:pt x="3" y="148"/>
                </a:moveTo>
                <a:cubicBezTo>
                  <a:pt x="6" y="148"/>
                  <a:pt x="9" y="148"/>
                  <a:pt x="9" y="148"/>
                </a:cubicBezTo>
                <a:cubicBezTo>
                  <a:pt x="15" y="154"/>
                  <a:pt x="15" y="154"/>
                  <a:pt x="15" y="154"/>
                </a:cubicBezTo>
                <a:cubicBezTo>
                  <a:pt x="19" y="163"/>
                  <a:pt x="19" y="163"/>
                  <a:pt x="19" y="163"/>
                </a:cubicBezTo>
                <a:cubicBezTo>
                  <a:pt x="19" y="189"/>
                  <a:pt x="19" y="189"/>
                  <a:pt x="19" y="189"/>
                </a:cubicBezTo>
                <a:cubicBezTo>
                  <a:pt x="4" y="201"/>
                  <a:pt x="4" y="201"/>
                  <a:pt x="4" y="201"/>
                </a:cubicBezTo>
                <a:cubicBezTo>
                  <a:pt x="2" y="211"/>
                  <a:pt x="2" y="211"/>
                  <a:pt x="2" y="211"/>
                </a:cubicBezTo>
                <a:cubicBezTo>
                  <a:pt x="4" y="215"/>
                  <a:pt x="4" y="215"/>
                  <a:pt x="4" y="215"/>
                </a:cubicBezTo>
                <a:cubicBezTo>
                  <a:pt x="7" y="236"/>
                  <a:pt x="7" y="236"/>
                  <a:pt x="7" y="236"/>
                </a:cubicBezTo>
                <a:cubicBezTo>
                  <a:pt x="7" y="248"/>
                  <a:pt x="7" y="248"/>
                  <a:pt x="7" y="248"/>
                </a:cubicBezTo>
                <a:cubicBezTo>
                  <a:pt x="2" y="263"/>
                  <a:pt x="2" y="263"/>
                  <a:pt x="2" y="263"/>
                </a:cubicBezTo>
                <a:cubicBezTo>
                  <a:pt x="0" y="293"/>
                  <a:pt x="0" y="293"/>
                  <a:pt x="0" y="293"/>
                </a:cubicBezTo>
                <a:cubicBezTo>
                  <a:pt x="2" y="312"/>
                  <a:pt x="2" y="312"/>
                  <a:pt x="2" y="312"/>
                </a:cubicBezTo>
                <a:cubicBezTo>
                  <a:pt x="2" y="338"/>
                  <a:pt x="2" y="338"/>
                  <a:pt x="2" y="338"/>
                </a:cubicBezTo>
                <a:cubicBezTo>
                  <a:pt x="2" y="338"/>
                  <a:pt x="2" y="338"/>
                  <a:pt x="2" y="338"/>
                </a:cubicBezTo>
                <a:cubicBezTo>
                  <a:pt x="118" y="338"/>
                  <a:pt x="118" y="338"/>
                  <a:pt x="118" y="338"/>
                </a:cubicBezTo>
                <a:cubicBezTo>
                  <a:pt x="229" y="338"/>
                  <a:pt x="229" y="338"/>
                  <a:pt x="229" y="338"/>
                </a:cubicBezTo>
                <a:cubicBezTo>
                  <a:pt x="229" y="338"/>
                  <a:pt x="229" y="338"/>
                  <a:pt x="229" y="338"/>
                </a:cubicBezTo>
                <a:cubicBezTo>
                  <a:pt x="229" y="216"/>
                  <a:pt x="229" y="216"/>
                  <a:pt x="229" y="216"/>
                </a:cubicBezTo>
                <a:cubicBezTo>
                  <a:pt x="222" y="216"/>
                  <a:pt x="222" y="216"/>
                  <a:pt x="222" y="216"/>
                </a:cubicBezTo>
                <a:cubicBezTo>
                  <a:pt x="216" y="217"/>
                  <a:pt x="216" y="217"/>
                  <a:pt x="216" y="217"/>
                </a:cubicBezTo>
                <a:cubicBezTo>
                  <a:pt x="205" y="221"/>
                  <a:pt x="205" y="221"/>
                  <a:pt x="205" y="221"/>
                </a:cubicBezTo>
                <a:cubicBezTo>
                  <a:pt x="200" y="224"/>
                  <a:pt x="200" y="224"/>
                  <a:pt x="200" y="224"/>
                </a:cubicBezTo>
                <a:cubicBezTo>
                  <a:pt x="198" y="225"/>
                  <a:pt x="197" y="225"/>
                  <a:pt x="196" y="225"/>
                </a:cubicBezTo>
                <a:cubicBezTo>
                  <a:pt x="195" y="225"/>
                  <a:pt x="195" y="225"/>
                  <a:pt x="195" y="225"/>
                </a:cubicBezTo>
                <a:cubicBezTo>
                  <a:pt x="194" y="224"/>
                  <a:pt x="194" y="224"/>
                  <a:pt x="194" y="224"/>
                </a:cubicBezTo>
                <a:cubicBezTo>
                  <a:pt x="193" y="224"/>
                  <a:pt x="189" y="224"/>
                  <a:pt x="187" y="224"/>
                </a:cubicBezTo>
                <a:cubicBezTo>
                  <a:pt x="185" y="224"/>
                  <a:pt x="183" y="224"/>
                  <a:pt x="183" y="224"/>
                </a:cubicBezTo>
                <a:cubicBezTo>
                  <a:pt x="182" y="224"/>
                  <a:pt x="181" y="223"/>
                  <a:pt x="180" y="223"/>
                </a:cubicBezTo>
                <a:cubicBezTo>
                  <a:pt x="179" y="223"/>
                  <a:pt x="179" y="223"/>
                  <a:pt x="178" y="224"/>
                </a:cubicBezTo>
                <a:cubicBezTo>
                  <a:pt x="177" y="224"/>
                  <a:pt x="176" y="224"/>
                  <a:pt x="174" y="224"/>
                </a:cubicBezTo>
                <a:cubicBezTo>
                  <a:pt x="162" y="224"/>
                  <a:pt x="162" y="224"/>
                  <a:pt x="162" y="224"/>
                </a:cubicBezTo>
                <a:cubicBezTo>
                  <a:pt x="161" y="224"/>
                  <a:pt x="157" y="222"/>
                  <a:pt x="151" y="216"/>
                </a:cubicBezTo>
                <a:cubicBezTo>
                  <a:pt x="150" y="213"/>
                  <a:pt x="149" y="212"/>
                  <a:pt x="147" y="212"/>
                </a:cubicBezTo>
                <a:cubicBezTo>
                  <a:pt x="146" y="213"/>
                  <a:pt x="146" y="213"/>
                  <a:pt x="146" y="213"/>
                </a:cubicBezTo>
                <a:cubicBezTo>
                  <a:pt x="145" y="214"/>
                  <a:pt x="145" y="214"/>
                  <a:pt x="145" y="214"/>
                </a:cubicBezTo>
                <a:cubicBezTo>
                  <a:pt x="145" y="214"/>
                  <a:pt x="145" y="214"/>
                  <a:pt x="145" y="214"/>
                </a:cubicBezTo>
                <a:cubicBezTo>
                  <a:pt x="145" y="214"/>
                  <a:pt x="145" y="214"/>
                  <a:pt x="145" y="214"/>
                </a:cubicBezTo>
                <a:cubicBezTo>
                  <a:pt x="144" y="214"/>
                  <a:pt x="144" y="214"/>
                  <a:pt x="144" y="214"/>
                </a:cubicBezTo>
                <a:cubicBezTo>
                  <a:pt x="144" y="206"/>
                  <a:pt x="144" y="206"/>
                  <a:pt x="144" y="206"/>
                </a:cubicBezTo>
                <a:cubicBezTo>
                  <a:pt x="140" y="206"/>
                  <a:pt x="140" y="206"/>
                  <a:pt x="140" y="206"/>
                </a:cubicBezTo>
                <a:cubicBezTo>
                  <a:pt x="133" y="194"/>
                  <a:pt x="133" y="194"/>
                  <a:pt x="133" y="194"/>
                </a:cubicBezTo>
                <a:cubicBezTo>
                  <a:pt x="128" y="188"/>
                  <a:pt x="128" y="188"/>
                  <a:pt x="128" y="188"/>
                </a:cubicBezTo>
                <a:cubicBezTo>
                  <a:pt x="128" y="173"/>
                  <a:pt x="128" y="173"/>
                  <a:pt x="128" y="173"/>
                </a:cubicBezTo>
                <a:cubicBezTo>
                  <a:pt x="127" y="172"/>
                  <a:pt x="122" y="168"/>
                  <a:pt x="115" y="167"/>
                </a:cubicBezTo>
                <a:cubicBezTo>
                  <a:pt x="114" y="166"/>
                  <a:pt x="113" y="166"/>
                  <a:pt x="113" y="166"/>
                </a:cubicBezTo>
                <a:cubicBezTo>
                  <a:pt x="111" y="166"/>
                  <a:pt x="111" y="166"/>
                  <a:pt x="111" y="166"/>
                </a:cubicBezTo>
                <a:cubicBezTo>
                  <a:pt x="110" y="166"/>
                  <a:pt x="110" y="166"/>
                  <a:pt x="110" y="166"/>
                </a:cubicBezTo>
                <a:cubicBezTo>
                  <a:pt x="110" y="167"/>
                  <a:pt x="110" y="167"/>
                  <a:pt x="110" y="167"/>
                </a:cubicBezTo>
                <a:cubicBezTo>
                  <a:pt x="100" y="167"/>
                  <a:pt x="100" y="167"/>
                  <a:pt x="100" y="167"/>
                </a:cubicBezTo>
                <a:cubicBezTo>
                  <a:pt x="100" y="166"/>
                  <a:pt x="100" y="166"/>
                  <a:pt x="100" y="166"/>
                </a:cubicBezTo>
                <a:cubicBezTo>
                  <a:pt x="100" y="163"/>
                  <a:pt x="98" y="156"/>
                  <a:pt x="100" y="153"/>
                </a:cubicBezTo>
                <a:cubicBezTo>
                  <a:pt x="100" y="152"/>
                  <a:pt x="100" y="151"/>
                  <a:pt x="100" y="151"/>
                </a:cubicBezTo>
                <a:cubicBezTo>
                  <a:pt x="100" y="151"/>
                  <a:pt x="100" y="151"/>
                  <a:pt x="100" y="151"/>
                </a:cubicBezTo>
                <a:cubicBezTo>
                  <a:pt x="100" y="151"/>
                  <a:pt x="99" y="150"/>
                  <a:pt x="99" y="148"/>
                </a:cubicBezTo>
                <a:cubicBezTo>
                  <a:pt x="98" y="144"/>
                  <a:pt x="98" y="141"/>
                  <a:pt x="99" y="141"/>
                </a:cubicBezTo>
                <a:cubicBezTo>
                  <a:pt x="99" y="113"/>
                  <a:pt x="99" y="113"/>
                  <a:pt x="99" y="113"/>
                </a:cubicBezTo>
                <a:cubicBezTo>
                  <a:pt x="93" y="107"/>
                  <a:pt x="93" y="107"/>
                  <a:pt x="93" y="107"/>
                </a:cubicBezTo>
                <a:cubicBezTo>
                  <a:pt x="89" y="106"/>
                  <a:pt x="89" y="106"/>
                  <a:pt x="89" y="106"/>
                </a:cubicBezTo>
                <a:cubicBezTo>
                  <a:pt x="86" y="105"/>
                  <a:pt x="80" y="102"/>
                  <a:pt x="78" y="101"/>
                </a:cubicBezTo>
                <a:cubicBezTo>
                  <a:pt x="78" y="101"/>
                  <a:pt x="78" y="101"/>
                  <a:pt x="78" y="101"/>
                </a:cubicBezTo>
                <a:cubicBezTo>
                  <a:pt x="78" y="97"/>
                  <a:pt x="78" y="97"/>
                  <a:pt x="78" y="97"/>
                </a:cubicBezTo>
                <a:cubicBezTo>
                  <a:pt x="71" y="93"/>
                  <a:pt x="71" y="93"/>
                  <a:pt x="71" y="93"/>
                </a:cubicBezTo>
                <a:cubicBezTo>
                  <a:pt x="71" y="87"/>
                  <a:pt x="71" y="87"/>
                  <a:pt x="71" y="87"/>
                </a:cubicBezTo>
                <a:cubicBezTo>
                  <a:pt x="63" y="87"/>
                  <a:pt x="63" y="87"/>
                  <a:pt x="63" y="87"/>
                </a:cubicBezTo>
                <a:cubicBezTo>
                  <a:pt x="63" y="82"/>
                  <a:pt x="63" y="82"/>
                  <a:pt x="63" y="82"/>
                </a:cubicBezTo>
                <a:cubicBezTo>
                  <a:pt x="59" y="77"/>
                  <a:pt x="59" y="77"/>
                  <a:pt x="59" y="77"/>
                </a:cubicBezTo>
                <a:cubicBezTo>
                  <a:pt x="53" y="77"/>
                  <a:pt x="53" y="77"/>
                  <a:pt x="53" y="77"/>
                </a:cubicBezTo>
                <a:cubicBezTo>
                  <a:pt x="53" y="69"/>
                  <a:pt x="53" y="69"/>
                  <a:pt x="53" y="69"/>
                </a:cubicBezTo>
                <a:cubicBezTo>
                  <a:pt x="50" y="63"/>
                  <a:pt x="50" y="63"/>
                  <a:pt x="50" y="63"/>
                </a:cubicBezTo>
                <a:cubicBezTo>
                  <a:pt x="50" y="59"/>
                  <a:pt x="50" y="59"/>
                  <a:pt x="50" y="59"/>
                </a:cubicBezTo>
                <a:cubicBezTo>
                  <a:pt x="40" y="59"/>
                  <a:pt x="40" y="59"/>
                  <a:pt x="40" y="59"/>
                </a:cubicBezTo>
                <a:cubicBezTo>
                  <a:pt x="40" y="0"/>
                  <a:pt x="40" y="0"/>
                  <a:pt x="40" y="0"/>
                </a:cubicBezTo>
                <a:cubicBezTo>
                  <a:pt x="2" y="0"/>
                  <a:pt x="2" y="0"/>
                  <a:pt x="2" y="0"/>
                </a:cubicBezTo>
                <a:cubicBezTo>
                  <a:pt x="2" y="149"/>
                  <a:pt x="2" y="149"/>
                  <a:pt x="2" y="149"/>
                </a:cubicBezTo>
                <a:lnTo>
                  <a:pt x="3" y="148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7" name="Freeform 44"/>
          <p:cNvSpPr>
            <a:spLocks/>
          </p:cNvSpPr>
          <p:nvPr/>
        </p:nvSpPr>
        <p:spPr bwMode="auto">
          <a:xfrm>
            <a:off x="4000919" y="1996509"/>
            <a:ext cx="1361653" cy="699354"/>
          </a:xfrm>
          <a:custGeom>
            <a:avLst/>
            <a:gdLst>
              <a:gd name="T0" fmla="*/ 10 w 462"/>
              <a:gd name="T1" fmla="*/ 63 h 225"/>
              <a:gd name="T2" fmla="*/ 13 w 462"/>
              <a:gd name="T3" fmla="*/ 77 h 225"/>
              <a:gd name="T4" fmla="*/ 23 w 462"/>
              <a:gd name="T5" fmla="*/ 82 h 225"/>
              <a:gd name="T6" fmla="*/ 31 w 462"/>
              <a:gd name="T7" fmla="*/ 87 h 225"/>
              <a:gd name="T8" fmla="*/ 38 w 462"/>
              <a:gd name="T9" fmla="*/ 97 h 225"/>
              <a:gd name="T10" fmla="*/ 38 w 462"/>
              <a:gd name="T11" fmla="*/ 101 h 225"/>
              <a:gd name="T12" fmla="*/ 53 w 462"/>
              <a:gd name="T13" fmla="*/ 107 h 225"/>
              <a:gd name="T14" fmla="*/ 59 w 462"/>
              <a:gd name="T15" fmla="*/ 141 h 225"/>
              <a:gd name="T16" fmla="*/ 60 w 462"/>
              <a:gd name="T17" fmla="*/ 151 h 225"/>
              <a:gd name="T18" fmla="*/ 60 w 462"/>
              <a:gd name="T19" fmla="*/ 153 h 225"/>
              <a:gd name="T20" fmla="*/ 60 w 462"/>
              <a:gd name="T21" fmla="*/ 167 h 225"/>
              <a:gd name="T22" fmla="*/ 70 w 462"/>
              <a:gd name="T23" fmla="*/ 166 h 225"/>
              <a:gd name="T24" fmla="*/ 71 w 462"/>
              <a:gd name="T25" fmla="*/ 166 h 225"/>
              <a:gd name="T26" fmla="*/ 75 w 462"/>
              <a:gd name="T27" fmla="*/ 167 h 225"/>
              <a:gd name="T28" fmla="*/ 88 w 462"/>
              <a:gd name="T29" fmla="*/ 188 h 225"/>
              <a:gd name="T30" fmla="*/ 100 w 462"/>
              <a:gd name="T31" fmla="*/ 206 h 225"/>
              <a:gd name="T32" fmla="*/ 104 w 462"/>
              <a:gd name="T33" fmla="*/ 214 h 225"/>
              <a:gd name="T34" fmla="*/ 105 w 462"/>
              <a:gd name="T35" fmla="*/ 214 h 225"/>
              <a:gd name="T36" fmla="*/ 107 w 462"/>
              <a:gd name="T37" fmla="*/ 212 h 225"/>
              <a:gd name="T38" fmla="*/ 122 w 462"/>
              <a:gd name="T39" fmla="*/ 224 h 225"/>
              <a:gd name="T40" fmla="*/ 138 w 462"/>
              <a:gd name="T41" fmla="*/ 224 h 225"/>
              <a:gd name="T42" fmla="*/ 143 w 462"/>
              <a:gd name="T43" fmla="*/ 224 h 225"/>
              <a:gd name="T44" fmla="*/ 154 w 462"/>
              <a:gd name="T45" fmla="*/ 224 h 225"/>
              <a:gd name="T46" fmla="*/ 156 w 462"/>
              <a:gd name="T47" fmla="*/ 225 h 225"/>
              <a:gd name="T48" fmla="*/ 165 w 462"/>
              <a:gd name="T49" fmla="*/ 221 h 225"/>
              <a:gd name="T50" fmla="*/ 182 w 462"/>
              <a:gd name="T51" fmla="*/ 216 h 225"/>
              <a:gd name="T52" fmla="*/ 189 w 462"/>
              <a:gd name="T53" fmla="*/ 215 h 225"/>
              <a:gd name="T54" fmla="*/ 461 w 462"/>
              <a:gd name="T55" fmla="*/ 204 h 225"/>
              <a:gd name="T56" fmla="*/ 462 w 462"/>
              <a:gd name="T57" fmla="*/ 203 h 225"/>
              <a:gd name="T58" fmla="*/ 461 w 462"/>
              <a:gd name="T59" fmla="*/ 154 h 225"/>
              <a:gd name="T60" fmla="*/ 461 w 462"/>
              <a:gd name="T61" fmla="*/ 0 h 225"/>
              <a:gd name="T62" fmla="*/ 0 w 462"/>
              <a:gd name="T63" fmla="*/ 59 h 22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462" h="225">
                <a:moveTo>
                  <a:pt x="10" y="59"/>
                </a:moveTo>
                <a:cubicBezTo>
                  <a:pt x="10" y="63"/>
                  <a:pt x="10" y="63"/>
                  <a:pt x="10" y="63"/>
                </a:cubicBezTo>
                <a:cubicBezTo>
                  <a:pt x="13" y="69"/>
                  <a:pt x="13" y="69"/>
                  <a:pt x="13" y="69"/>
                </a:cubicBezTo>
                <a:cubicBezTo>
                  <a:pt x="13" y="77"/>
                  <a:pt x="13" y="77"/>
                  <a:pt x="13" y="77"/>
                </a:cubicBezTo>
                <a:cubicBezTo>
                  <a:pt x="19" y="77"/>
                  <a:pt x="19" y="77"/>
                  <a:pt x="19" y="77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87"/>
                  <a:pt x="23" y="87"/>
                  <a:pt x="23" y="87"/>
                </a:cubicBezTo>
                <a:cubicBezTo>
                  <a:pt x="31" y="87"/>
                  <a:pt x="31" y="87"/>
                  <a:pt x="31" y="87"/>
                </a:cubicBezTo>
                <a:cubicBezTo>
                  <a:pt x="31" y="93"/>
                  <a:pt x="31" y="93"/>
                  <a:pt x="31" y="93"/>
                </a:cubicBezTo>
                <a:cubicBezTo>
                  <a:pt x="38" y="97"/>
                  <a:pt x="38" y="97"/>
                  <a:pt x="38" y="97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38" y="101"/>
                  <a:pt x="38" y="101"/>
                  <a:pt x="38" y="101"/>
                </a:cubicBezTo>
                <a:cubicBezTo>
                  <a:pt x="40" y="102"/>
                  <a:pt x="46" y="105"/>
                  <a:pt x="49" y="106"/>
                </a:cubicBezTo>
                <a:cubicBezTo>
                  <a:pt x="53" y="107"/>
                  <a:pt x="53" y="107"/>
                  <a:pt x="53" y="107"/>
                </a:cubicBezTo>
                <a:cubicBezTo>
                  <a:pt x="59" y="113"/>
                  <a:pt x="59" y="113"/>
                  <a:pt x="59" y="113"/>
                </a:cubicBezTo>
                <a:cubicBezTo>
                  <a:pt x="59" y="141"/>
                  <a:pt x="59" y="141"/>
                  <a:pt x="59" y="141"/>
                </a:cubicBezTo>
                <a:cubicBezTo>
                  <a:pt x="58" y="141"/>
                  <a:pt x="58" y="144"/>
                  <a:pt x="59" y="148"/>
                </a:cubicBezTo>
                <a:cubicBezTo>
                  <a:pt x="59" y="150"/>
                  <a:pt x="60" y="151"/>
                  <a:pt x="60" y="151"/>
                </a:cubicBezTo>
                <a:cubicBezTo>
                  <a:pt x="60" y="151"/>
                  <a:pt x="60" y="151"/>
                  <a:pt x="60" y="151"/>
                </a:cubicBezTo>
                <a:cubicBezTo>
                  <a:pt x="60" y="151"/>
                  <a:pt x="60" y="152"/>
                  <a:pt x="60" y="153"/>
                </a:cubicBezTo>
                <a:cubicBezTo>
                  <a:pt x="58" y="156"/>
                  <a:pt x="60" y="163"/>
                  <a:pt x="60" y="166"/>
                </a:cubicBezTo>
                <a:cubicBezTo>
                  <a:pt x="60" y="167"/>
                  <a:pt x="60" y="167"/>
                  <a:pt x="60" y="167"/>
                </a:cubicBezTo>
                <a:cubicBezTo>
                  <a:pt x="70" y="167"/>
                  <a:pt x="70" y="167"/>
                  <a:pt x="70" y="167"/>
                </a:cubicBezTo>
                <a:cubicBezTo>
                  <a:pt x="70" y="166"/>
                  <a:pt x="70" y="166"/>
                  <a:pt x="70" y="166"/>
                </a:cubicBezTo>
                <a:cubicBezTo>
                  <a:pt x="70" y="166"/>
                  <a:pt x="70" y="166"/>
                  <a:pt x="70" y="166"/>
                </a:cubicBezTo>
                <a:cubicBezTo>
                  <a:pt x="71" y="166"/>
                  <a:pt x="71" y="166"/>
                  <a:pt x="71" y="166"/>
                </a:cubicBezTo>
                <a:cubicBezTo>
                  <a:pt x="71" y="166"/>
                  <a:pt x="72" y="166"/>
                  <a:pt x="73" y="166"/>
                </a:cubicBezTo>
                <a:cubicBezTo>
                  <a:pt x="73" y="166"/>
                  <a:pt x="74" y="166"/>
                  <a:pt x="75" y="167"/>
                </a:cubicBezTo>
                <a:cubicBezTo>
                  <a:pt x="82" y="168"/>
                  <a:pt x="87" y="172"/>
                  <a:pt x="88" y="173"/>
                </a:cubicBezTo>
                <a:cubicBezTo>
                  <a:pt x="88" y="188"/>
                  <a:pt x="88" y="188"/>
                  <a:pt x="88" y="188"/>
                </a:cubicBezTo>
                <a:cubicBezTo>
                  <a:pt x="93" y="194"/>
                  <a:pt x="93" y="194"/>
                  <a:pt x="93" y="194"/>
                </a:cubicBezTo>
                <a:cubicBezTo>
                  <a:pt x="100" y="206"/>
                  <a:pt x="100" y="206"/>
                  <a:pt x="100" y="206"/>
                </a:cubicBezTo>
                <a:cubicBezTo>
                  <a:pt x="104" y="206"/>
                  <a:pt x="104" y="206"/>
                  <a:pt x="104" y="206"/>
                </a:cubicBezTo>
                <a:cubicBezTo>
                  <a:pt x="104" y="214"/>
                  <a:pt x="104" y="214"/>
                  <a:pt x="104" y="214"/>
                </a:cubicBezTo>
                <a:cubicBezTo>
                  <a:pt x="105" y="214"/>
                  <a:pt x="105" y="214"/>
                  <a:pt x="105" y="214"/>
                </a:cubicBezTo>
                <a:cubicBezTo>
                  <a:pt x="105" y="214"/>
                  <a:pt x="105" y="214"/>
                  <a:pt x="105" y="214"/>
                </a:cubicBezTo>
                <a:cubicBezTo>
                  <a:pt x="106" y="213"/>
                  <a:pt x="106" y="213"/>
                  <a:pt x="106" y="213"/>
                </a:cubicBezTo>
                <a:cubicBezTo>
                  <a:pt x="107" y="212"/>
                  <a:pt x="107" y="212"/>
                  <a:pt x="107" y="212"/>
                </a:cubicBezTo>
                <a:cubicBezTo>
                  <a:pt x="109" y="212"/>
                  <a:pt x="110" y="213"/>
                  <a:pt x="111" y="216"/>
                </a:cubicBezTo>
                <a:cubicBezTo>
                  <a:pt x="117" y="222"/>
                  <a:pt x="121" y="224"/>
                  <a:pt x="122" y="224"/>
                </a:cubicBezTo>
                <a:cubicBezTo>
                  <a:pt x="134" y="224"/>
                  <a:pt x="134" y="224"/>
                  <a:pt x="134" y="224"/>
                </a:cubicBezTo>
                <a:cubicBezTo>
                  <a:pt x="136" y="224"/>
                  <a:pt x="137" y="224"/>
                  <a:pt x="138" y="224"/>
                </a:cubicBezTo>
                <a:cubicBezTo>
                  <a:pt x="139" y="223"/>
                  <a:pt x="139" y="223"/>
                  <a:pt x="140" y="223"/>
                </a:cubicBezTo>
                <a:cubicBezTo>
                  <a:pt x="141" y="223"/>
                  <a:pt x="142" y="224"/>
                  <a:pt x="143" y="224"/>
                </a:cubicBezTo>
                <a:cubicBezTo>
                  <a:pt x="143" y="224"/>
                  <a:pt x="145" y="224"/>
                  <a:pt x="147" y="224"/>
                </a:cubicBezTo>
                <a:cubicBezTo>
                  <a:pt x="149" y="224"/>
                  <a:pt x="153" y="224"/>
                  <a:pt x="154" y="224"/>
                </a:cubicBezTo>
                <a:cubicBezTo>
                  <a:pt x="155" y="225"/>
                  <a:pt x="155" y="225"/>
                  <a:pt x="155" y="225"/>
                </a:cubicBezTo>
                <a:cubicBezTo>
                  <a:pt x="156" y="225"/>
                  <a:pt x="156" y="225"/>
                  <a:pt x="156" y="225"/>
                </a:cubicBezTo>
                <a:cubicBezTo>
                  <a:pt x="157" y="225"/>
                  <a:pt x="158" y="225"/>
                  <a:pt x="160" y="224"/>
                </a:cubicBezTo>
                <a:cubicBezTo>
                  <a:pt x="165" y="221"/>
                  <a:pt x="165" y="221"/>
                  <a:pt x="165" y="221"/>
                </a:cubicBezTo>
                <a:cubicBezTo>
                  <a:pt x="176" y="217"/>
                  <a:pt x="176" y="217"/>
                  <a:pt x="176" y="217"/>
                </a:cubicBezTo>
                <a:cubicBezTo>
                  <a:pt x="182" y="216"/>
                  <a:pt x="182" y="216"/>
                  <a:pt x="182" y="216"/>
                </a:cubicBezTo>
                <a:cubicBezTo>
                  <a:pt x="189" y="216"/>
                  <a:pt x="189" y="216"/>
                  <a:pt x="189" y="216"/>
                </a:cubicBezTo>
                <a:cubicBezTo>
                  <a:pt x="189" y="215"/>
                  <a:pt x="189" y="215"/>
                  <a:pt x="189" y="215"/>
                </a:cubicBezTo>
                <a:cubicBezTo>
                  <a:pt x="189" y="204"/>
                  <a:pt x="189" y="204"/>
                  <a:pt x="189" y="204"/>
                </a:cubicBezTo>
                <a:cubicBezTo>
                  <a:pt x="461" y="204"/>
                  <a:pt x="461" y="204"/>
                  <a:pt x="461" y="204"/>
                </a:cubicBezTo>
                <a:cubicBezTo>
                  <a:pt x="462" y="204"/>
                  <a:pt x="462" y="204"/>
                  <a:pt x="462" y="204"/>
                </a:cubicBezTo>
                <a:cubicBezTo>
                  <a:pt x="462" y="203"/>
                  <a:pt x="462" y="203"/>
                  <a:pt x="462" y="203"/>
                </a:cubicBezTo>
                <a:cubicBezTo>
                  <a:pt x="462" y="154"/>
                  <a:pt x="462" y="154"/>
                  <a:pt x="462" y="154"/>
                </a:cubicBezTo>
                <a:cubicBezTo>
                  <a:pt x="461" y="154"/>
                  <a:pt x="461" y="154"/>
                  <a:pt x="461" y="154"/>
                </a:cubicBezTo>
                <a:cubicBezTo>
                  <a:pt x="461" y="154"/>
                  <a:pt x="461" y="154"/>
                  <a:pt x="461" y="154"/>
                </a:cubicBezTo>
                <a:cubicBezTo>
                  <a:pt x="461" y="0"/>
                  <a:pt x="461" y="0"/>
                  <a:pt x="461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59"/>
                  <a:pt x="0" y="59"/>
                  <a:pt x="0" y="59"/>
                </a:cubicBezTo>
                <a:lnTo>
                  <a:pt x="10" y="59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8" name="Freeform 45"/>
          <p:cNvSpPr>
            <a:spLocks/>
          </p:cNvSpPr>
          <p:nvPr/>
        </p:nvSpPr>
        <p:spPr bwMode="auto">
          <a:xfrm>
            <a:off x="3008752" y="1996509"/>
            <a:ext cx="880290" cy="506644"/>
          </a:xfrm>
          <a:custGeom>
            <a:avLst/>
            <a:gdLst>
              <a:gd name="T0" fmla="*/ 79 w 299"/>
              <a:gd name="T1" fmla="*/ 152 h 163"/>
              <a:gd name="T2" fmla="*/ 79 w 299"/>
              <a:gd name="T3" fmla="*/ 163 h 163"/>
              <a:gd name="T4" fmla="*/ 205 w 299"/>
              <a:gd name="T5" fmla="*/ 163 h 163"/>
              <a:gd name="T6" fmla="*/ 222 w 299"/>
              <a:gd name="T7" fmla="*/ 148 h 163"/>
              <a:gd name="T8" fmla="*/ 261 w 299"/>
              <a:gd name="T9" fmla="*/ 148 h 163"/>
              <a:gd name="T10" fmla="*/ 272 w 299"/>
              <a:gd name="T11" fmla="*/ 148 h 163"/>
              <a:gd name="T12" fmla="*/ 282 w 299"/>
              <a:gd name="T13" fmla="*/ 148 h 163"/>
              <a:gd name="T14" fmla="*/ 293 w 299"/>
              <a:gd name="T15" fmla="*/ 149 h 163"/>
              <a:gd name="T16" fmla="*/ 298 w 299"/>
              <a:gd name="T17" fmla="*/ 149 h 163"/>
              <a:gd name="T18" fmla="*/ 299 w 299"/>
              <a:gd name="T19" fmla="*/ 149 h 163"/>
              <a:gd name="T20" fmla="*/ 299 w 299"/>
              <a:gd name="T21" fmla="*/ 149 h 163"/>
              <a:gd name="T22" fmla="*/ 299 w 299"/>
              <a:gd name="T23" fmla="*/ 149 h 163"/>
              <a:gd name="T24" fmla="*/ 299 w 299"/>
              <a:gd name="T25" fmla="*/ 0 h 163"/>
              <a:gd name="T26" fmla="*/ 74 w 299"/>
              <a:gd name="T27" fmla="*/ 0 h 163"/>
              <a:gd name="T28" fmla="*/ 78 w 299"/>
              <a:gd name="T29" fmla="*/ 4 h 163"/>
              <a:gd name="T30" fmla="*/ 82 w 299"/>
              <a:gd name="T31" fmla="*/ 12 h 163"/>
              <a:gd name="T32" fmla="*/ 86 w 299"/>
              <a:gd name="T33" fmla="*/ 12 h 163"/>
              <a:gd name="T34" fmla="*/ 94 w 299"/>
              <a:gd name="T35" fmla="*/ 12 h 163"/>
              <a:gd name="T36" fmla="*/ 94 w 299"/>
              <a:gd name="T37" fmla="*/ 16 h 163"/>
              <a:gd name="T38" fmla="*/ 90 w 299"/>
              <a:gd name="T39" fmla="*/ 16 h 163"/>
              <a:gd name="T40" fmla="*/ 90 w 299"/>
              <a:gd name="T41" fmla="*/ 24 h 163"/>
              <a:gd name="T42" fmla="*/ 86 w 299"/>
              <a:gd name="T43" fmla="*/ 28 h 163"/>
              <a:gd name="T44" fmla="*/ 82 w 299"/>
              <a:gd name="T45" fmla="*/ 28 h 163"/>
              <a:gd name="T46" fmla="*/ 86 w 299"/>
              <a:gd name="T47" fmla="*/ 32 h 163"/>
              <a:gd name="T48" fmla="*/ 90 w 299"/>
              <a:gd name="T49" fmla="*/ 35 h 163"/>
              <a:gd name="T50" fmla="*/ 94 w 299"/>
              <a:gd name="T51" fmla="*/ 47 h 163"/>
              <a:gd name="T52" fmla="*/ 94 w 299"/>
              <a:gd name="T53" fmla="*/ 71 h 163"/>
              <a:gd name="T54" fmla="*/ 90 w 299"/>
              <a:gd name="T55" fmla="*/ 63 h 163"/>
              <a:gd name="T56" fmla="*/ 86 w 299"/>
              <a:gd name="T57" fmla="*/ 67 h 163"/>
              <a:gd name="T58" fmla="*/ 78 w 299"/>
              <a:gd name="T59" fmla="*/ 75 h 163"/>
              <a:gd name="T60" fmla="*/ 70 w 299"/>
              <a:gd name="T61" fmla="*/ 82 h 163"/>
              <a:gd name="T62" fmla="*/ 70 w 299"/>
              <a:gd name="T63" fmla="*/ 86 h 163"/>
              <a:gd name="T64" fmla="*/ 70 w 299"/>
              <a:gd name="T65" fmla="*/ 90 h 163"/>
              <a:gd name="T66" fmla="*/ 66 w 299"/>
              <a:gd name="T67" fmla="*/ 90 h 163"/>
              <a:gd name="T68" fmla="*/ 66 w 299"/>
              <a:gd name="T69" fmla="*/ 82 h 163"/>
              <a:gd name="T70" fmla="*/ 74 w 299"/>
              <a:gd name="T71" fmla="*/ 67 h 163"/>
              <a:gd name="T72" fmla="*/ 78 w 299"/>
              <a:gd name="T73" fmla="*/ 63 h 163"/>
              <a:gd name="T74" fmla="*/ 82 w 299"/>
              <a:gd name="T75" fmla="*/ 55 h 163"/>
              <a:gd name="T76" fmla="*/ 78 w 299"/>
              <a:gd name="T77" fmla="*/ 51 h 163"/>
              <a:gd name="T78" fmla="*/ 70 w 299"/>
              <a:gd name="T79" fmla="*/ 51 h 163"/>
              <a:gd name="T80" fmla="*/ 58 w 299"/>
              <a:gd name="T81" fmla="*/ 47 h 163"/>
              <a:gd name="T82" fmla="*/ 35 w 299"/>
              <a:gd name="T83" fmla="*/ 43 h 163"/>
              <a:gd name="T84" fmla="*/ 8 w 299"/>
              <a:gd name="T85" fmla="*/ 32 h 163"/>
              <a:gd name="T86" fmla="*/ 4 w 299"/>
              <a:gd name="T87" fmla="*/ 35 h 163"/>
              <a:gd name="T88" fmla="*/ 0 w 299"/>
              <a:gd name="T89" fmla="*/ 43 h 163"/>
              <a:gd name="T90" fmla="*/ 0 w 299"/>
              <a:gd name="T91" fmla="*/ 51 h 163"/>
              <a:gd name="T92" fmla="*/ 8 w 299"/>
              <a:gd name="T93" fmla="*/ 59 h 163"/>
              <a:gd name="T94" fmla="*/ 12 w 299"/>
              <a:gd name="T95" fmla="*/ 67 h 163"/>
              <a:gd name="T96" fmla="*/ 23 w 299"/>
              <a:gd name="T97" fmla="*/ 114 h 163"/>
              <a:gd name="T98" fmla="*/ 27 w 299"/>
              <a:gd name="T99" fmla="*/ 110 h 163"/>
              <a:gd name="T100" fmla="*/ 31 w 299"/>
              <a:gd name="T101" fmla="*/ 114 h 163"/>
              <a:gd name="T102" fmla="*/ 31 w 299"/>
              <a:gd name="T103" fmla="*/ 117 h 163"/>
              <a:gd name="T104" fmla="*/ 27 w 299"/>
              <a:gd name="T105" fmla="*/ 121 h 163"/>
              <a:gd name="T106" fmla="*/ 27 w 299"/>
              <a:gd name="T107" fmla="*/ 125 h 163"/>
              <a:gd name="T108" fmla="*/ 27 w 299"/>
              <a:gd name="T109" fmla="*/ 129 h 163"/>
              <a:gd name="T110" fmla="*/ 31 w 299"/>
              <a:gd name="T111" fmla="*/ 129 h 163"/>
              <a:gd name="T112" fmla="*/ 35 w 299"/>
              <a:gd name="T113" fmla="*/ 129 h 163"/>
              <a:gd name="T114" fmla="*/ 35 w 299"/>
              <a:gd name="T115" fmla="*/ 133 h 163"/>
              <a:gd name="T116" fmla="*/ 68 w 299"/>
              <a:gd name="T117" fmla="*/ 133 h 163"/>
              <a:gd name="T118" fmla="*/ 79 w 299"/>
              <a:gd name="T119" fmla="*/ 152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299" h="163">
                <a:moveTo>
                  <a:pt x="79" y="152"/>
                </a:moveTo>
                <a:cubicBezTo>
                  <a:pt x="79" y="163"/>
                  <a:pt x="79" y="163"/>
                  <a:pt x="79" y="163"/>
                </a:cubicBezTo>
                <a:cubicBezTo>
                  <a:pt x="205" y="163"/>
                  <a:pt x="205" y="163"/>
                  <a:pt x="205" y="163"/>
                </a:cubicBezTo>
                <a:cubicBezTo>
                  <a:pt x="222" y="148"/>
                  <a:pt x="222" y="148"/>
                  <a:pt x="222" y="148"/>
                </a:cubicBezTo>
                <a:cubicBezTo>
                  <a:pt x="261" y="148"/>
                  <a:pt x="261" y="148"/>
                  <a:pt x="261" y="148"/>
                </a:cubicBezTo>
                <a:cubicBezTo>
                  <a:pt x="261" y="148"/>
                  <a:pt x="266" y="148"/>
                  <a:pt x="272" y="148"/>
                </a:cubicBezTo>
                <a:cubicBezTo>
                  <a:pt x="276" y="148"/>
                  <a:pt x="279" y="148"/>
                  <a:pt x="282" y="148"/>
                </a:cubicBezTo>
                <a:cubicBezTo>
                  <a:pt x="285" y="148"/>
                  <a:pt x="289" y="149"/>
                  <a:pt x="293" y="149"/>
                </a:cubicBezTo>
                <a:cubicBezTo>
                  <a:pt x="295" y="149"/>
                  <a:pt x="297" y="149"/>
                  <a:pt x="298" y="149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299" y="149"/>
                  <a:pt x="299" y="149"/>
                  <a:pt x="299" y="149"/>
                </a:cubicBezTo>
                <a:cubicBezTo>
                  <a:pt x="299" y="0"/>
                  <a:pt x="299" y="0"/>
                  <a:pt x="299" y="0"/>
                </a:cubicBezTo>
                <a:cubicBezTo>
                  <a:pt x="74" y="0"/>
                  <a:pt x="74" y="0"/>
                  <a:pt x="74" y="0"/>
                </a:cubicBezTo>
                <a:cubicBezTo>
                  <a:pt x="78" y="4"/>
                  <a:pt x="78" y="4"/>
                  <a:pt x="78" y="4"/>
                </a:cubicBezTo>
                <a:cubicBezTo>
                  <a:pt x="82" y="12"/>
                  <a:pt x="82" y="12"/>
                  <a:pt x="82" y="12"/>
                </a:cubicBezTo>
                <a:cubicBezTo>
                  <a:pt x="86" y="12"/>
                  <a:pt x="86" y="12"/>
                  <a:pt x="86" y="12"/>
                </a:cubicBezTo>
                <a:cubicBezTo>
                  <a:pt x="94" y="12"/>
                  <a:pt x="94" y="12"/>
                  <a:pt x="94" y="12"/>
                </a:cubicBezTo>
                <a:cubicBezTo>
                  <a:pt x="94" y="16"/>
                  <a:pt x="94" y="16"/>
                  <a:pt x="94" y="16"/>
                </a:cubicBezTo>
                <a:cubicBezTo>
                  <a:pt x="90" y="16"/>
                  <a:pt x="90" y="16"/>
                  <a:pt x="90" y="16"/>
                </a:cubicBezTo>
                <a:cubicBezTo>
                  <a:pt x="90" y="24"/>
                  <a:pt x="90" y="24"/>
                  <a:pt x="90" y="24"/>
                </a:cubicBezTo>
                <a:cubicBezTo>
                  <a:pt x="86" y="28"/>
                  <a:pt x="86" y="28"/>
                  <a:pt x="86" y="28"/>
                </a:cubicBezTo>
                <a:cubicBezTo>
                  <a:pt x="82" y="28"/>
                  <a:pt x="82" y="28"/>
                  <a:pt x="82" y="28"/>
                </a:cubicBezTo>
                <a:cubicBezTo>
                  <a:pt x="86" y="32"/>
                  <a:pt x="86" y="32"/>
                  <a:pt x="86" y="32"/>
                </a:cubicBezTo>
                <a:cubicBezTo>
                  <a:pt x="90" y="35"/>
                  <a:pt x="90" y="35"/>
                  <a:pt x="90" y="35"/>
                </a:cubicBezTo>
                <a:cubicBezTo>
                  <a:pt x="94" y="47"/>
                  <a:pt x="94" y="47"/>
                  <a:pt x="94" y="47"/>
                </a:cubicBezTo>
                <a:cubicBezTo>
                  <a:pt x="94" y="71"/>
                  <a:pt x="94" y="71"/>
                  <a:pt x="94" y="71"/>
                </a:cubicBezTo>
                <a:cubicBezTo>
                  <a:pt x="90" y="63"/>
                  <a:pt x="90" y="63"/>
                  <a:pt x="90" y="63"/>
                </a:cubicBezTo>
                <a:cubicBezTo>
                  <a:pt x="86" y="67"/>
                  <a:pt x="86" y="67"/>
                  <a:pt x="86" y="67"/>
                </a:cubicBezTo>
                <a:cubicBezTo>
                  <a:pt x="78" y="75"/>
                  <a:pt x="78" y="75"/>
                  <a:pt x="78" y="75"/>
                </a:cubicBezTo>
                <a:cubicBezTo>
                  <a:pt x="70" y="82"/>
                  <a:pt x="70" y="82"/>
                  <a:pt x="70" y="82"/>
                </a:cubicBezTo>
                <a:cubicBezTo>
                  <a:pt x="70" y="86"/>
                  <a:pt x="70" y="86"/>
                  <a:pt x="70" y="86"/>
                </a:cubicBezTo>
                <a:cubicBezTo>
                  <a:pt x="70" y="90"/>
                  <a:pt x="70" y="90"/>
                  <a:pt x="70" y="90"/>
                </a:cubicBezTo>
                <a:cubicBezTo>
                  <a:pt x="66" y="90"/>
                  <a:pt x="66" y="90"/>
                  <a:pt x="66" y="90"/>
                </a:cubicBezTo>
                <a:cubicBezTo>
                  <a:pt x="66" y="82"/>
                  <a:pt x="66" y="82"/>
                  <a:pt x="66" y="82"/>
                </a:cubicBezTo>
                <a:cubicBezTo>
                  <a:pt x="74" y="67"/>
                  <a:pt x="74" y="67"/>
                  <a:pt x="74" y="67"/>
                </a:cubicBezTo>
                <a:cubicBezTo>
                  <a:pt x="78" y="63"/>
                  <a:pt x="78" y="63"/>
                  <a:pt x="78" y="63"/>
                </a:cubicBezTo>
                <a:cubicBezTo>
                  <a:pt x="82" y="55"/>
                  <a:pt x="82" y="55"/>
                  <a:pt x="82" y="55"/>
                </a:cubicBezTo>
                <a:cubicBezTo>
                  <a:pt x="78" y="51"/>
                  <a:pt x="78" y="51"/>
                  <a:pt x="78" y="51"/>
                </a:cubicBezTo>
                <a:cubicBezTo>
                  <a:pt x="70" y="51"/>
                  <a:pt x="70" y="51"/>
                  <a:pt x="70" y="51"/>
                </a:cubicBezTo>
                <a:cubicBezTo>
                  <a:pt x="58" y="47"/>
                  <a:pt x="58" y="47"/>
                  <a:pt x="58" y="47"/>
                </a:cubicBezTo>
                <a:cubicBezTo>
                  <a:pt x="35" y="43"/>
                  <a:pt x="35" y="43"/>
                  <a:pt x="35" y="43"/>
                </a:cubicBezTo>
                <a:cubicBezTo>
                  <a:pt x="8" y="32"/>
                  <a:pt x="8" y="32"/>
                  <a:pt x="8" y="32"/>
                </a:cubicBezTo>
                <a:cubicBezTo>
                  <a:pt x="4" y="35"/>
                  <a:pt x="4" y="35"/>
                  <a:pt x="4" y="35"/>
                </a:cubicBezTo>
                <a:cubicBezTo>
                  <a:pt x="0" y="43"/>
                  <a:pt x="0" y="43"/>
                  <a:pt x="0" y="43"/>
                </a:cubicBezTo>
                <a:cubicBezTo>
                  <a:pt x="0" y="51"/>
                  <a:pt x="0" y="51"/>
                  <a:pt x="0" y="51"/>
                </a:cubicBezTo>
                <a:cubicBezTo>
                  <a:pt x="8" y="59"/>
                  <a:pt x="8" y="59"/>
                  <a:pt x="8" y="59"/>
                </a:cubicBezTo>
                <a:cubicBezTo>
                  <a:pt x="12" y="67"/>
                  <a:pt x="12" y="67"/>
                  <a:pt x="12" y="67"/>
                </a:cubicBezTo>
                <a:cubicBezTo>
                  <a:pt x="23" y="114"/>
                  <a:pt x="23" y="114"/>
                  <a:pt x="23" y="114"/>
                </a:cubicBezTo>
                <a:cubicBezTo>
                  <a:pt x="27" y="110"/>
                  <a:pt x="27" y="110"/>
                  <a:pt x="27" y="110"/>
                </a:cubicBezTo>
                <a:cubicBezTo>
                  <a:pt x="31" y="114"/>
                  <a:pt x="31" y="114"/>
                  <a:pt x="31" y="114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7" y="121"/>
                  <a:pt x="27" y="121"/>
                  <a:pt x="27" y="121"/>
                </a:cubicBezTo>
                <a:cubicBezTo>
                  <a:pt x="27" y="125"/>
                  <a:pt x="27" y="125"/>
                  <a:pt x="27" y="125"/>
                </a:cubicBezTo>
                <a:cubicBezTo>
                  <a:pt x="27" y="129"/>
                  <a:pt x="27" y="129"/>
                  <a:pt x="27" y="129"/>
                </a:cubicBezTo>
                <a:cubicBezTo>
                  <a:pt x="31" y="129"/>
                  <a:pt x="31" y="129"/>
                  <a:pt x="31" y="129"/>
                </a:cubicBezTo>
                <a:cubicBezTo>
                  <a:pt x="35" y="129"/>
                  <a:pt x="35" y="129"/>
                  <a:pt x="35" y="129"/>
                </a:cubicBezTo>
                <a:cubicBezTo>
                  <a:pt x="35" y="133"/>
                  <a:pt x="35" y="133"/>
                  <a:pt x="35" y="133"/>
                </a:cubicBezTo>
                <a:cubicBezTo>
                  <a:pt x="68" y="133"/>
                  <a:pt x="68" y="133"/>
                  <a:pt x="68" y="133"/>
                </a:cubicBezTo>
                <a:lnTo>
                  <a:pt x="79" y="152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39" name="Freeform 46"/>
          <p:cNvSpPr>
            <a:spLocks/>
          </p:cNvSpPr>
          <p:nvPr/>
        </p:nvSpPr>
        <p:spPr bwMode="auto">
          <a:xfrm>
            <a:off x="5359628" y="1996509"/>
            <a:ext cx="844961" cy="478668"/>
          </a:xfrm>
          <a:custGeom>
            <a:avLst/>
            <a:gdLst>
              <a:gd name="T0" fmla="*/ 0 w 574"/>
              <a:gd name="T1" fmla="*/ 308 h 308"/>
              <a:gd name="T2" fmla="*/ 2 w 574"/>
              <a:gd name="T3" fmla="*/ 308 h 308"/>
              <a:gd name="T4" fmla="*/ 574 w 574"/>
              <a:gd name="T5" fmla="*/ 308 h 308"/>
              <a:gd name="T6" fmla="*/ 574 w 574"/>
              <a:gd name="T7" fmla="*/ 306 h 308"/>
              <a:gd name="T8" fmla="*/ 574 w 574"/>
              <a:gd name="T9" fmla="*/ 306 h 308"/>
              <a:gd name="T10" fmla="*/ 570 w 574"/>
              <a:gd name="T11" fmla="*/ 270 h 308"/>
              <a:gd name="T12" fmla="*/ 570 w 574"/>
              <a:gd name="T13" fmla="*/ 246 h 308"/>
              <a:gd name="T14" fmla="*/ 546 w 574"/>
              <a:gd name="T15" fmla="*/ 204 h 308"/>
              <a:gd name="T16" fmla="*/ 546 w 574"/>
              <a:gd name="T17" fmla="*/ 138 h 308"/>
              <a:gd name="T18" fmla="*/ 526 w 574"/>
              <a:gd name="T19" fmla="*/ 100 h 308"/>
              <a:gd name="T20" fmla="*/ 526 w 574"/>
              <a:gd name="T21" fmla="*/ 0 h 308"/>
              <a:gd name="T22" fmla="*/ 0 w 574"/>
              <a:gd name="T23" fmla="*/ 0 h 308"/>
              <a:gd name="T24" fmla="*/ 0 w 574"/>
              <a:gd name="T25" fmla="*/ 308 h 308"/>
              <a:gd name="T26" fmla="*/ 0 w 574"/>
              <a:gd name="T27" fmla="*/ 308 h 308"/>
              <a:gd name="T28" fmla="*/ 0 w 574"/>
              <a:gd name="T29" fmla="*/ 308 h 30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4" h="308">
                <a:moveTo>
                  <a:pt x="0" y="308"/>
                </a:moveTo>
                <a:lnTo>
                  <a:pt x="2" y="308"/>
                </a:lnTo>
                <a:lnTo>
                  <a:pt x="574" y="308"/>
                </a:lnTo>
                <a:lnTo>
                  <a:pt x="574" y="306"/>
                </a:lnTo>
                <a:lnTo>
                  <a:pt x="574" y="306"/>
                </a:lnTo>
                <a:lnTo>
                  <a:pt x="570" y="270"/>
                </a:lnTo>
                <a:lnTo>
                  <a:pt x="570" y="246"/>
                </a:lnTo>
                <a:lnTo>
                  <a:pt x="546" y="204"/>
                </a:lnTo>
                <a:lnTo>
                  <a:pt x="546" y="138"/>
                </a:lnTo>
                <a:lnTo>
                  <a:pt x="526" y="100"/>
                </a:lnTo>
                <a:lnTo>
                  <a:pt x="526" y="0"/>
                </a:lnTo>
                <a:lnTo>
                  <a:pt x="0" y="0"/>
                </a:lnTo>
                <a:lnTo>
                  <a:pt x="0" y="308"/>
                </a:lnTo>
                <a:lnTo>
                  <a:pt x="0" y="308"/>
                </a:lnTo>
                <a:lnTo>
                  <a:pt x="0" y="308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0" name="Freeform 47"/>
          <p:cNvSpPr>
            <a:spLocks/>
          </p:cNvSpPr>
          <p:nvPr/>
        </p:nvSpPr>
        <p:spPr bwMode="auto">
          <a:xfrm>
            <a:off x="6640317" y="2360173"/>
            <a:ext cx="668313" cy="643406"/>
          </a:xfrm>
          <a:custGeom>
            <a:avLst/>
            <a:gdLst>
              <a:gd name="T0" fmla="*/ 18 w 227"/>
              <a:gd name="T1" fmla="*/ 20 h 207"/>
              <a:gd name="T2" fmla="*/ 0 w 227"/>
              <a:gd name="T3" fmla="*/ 49 h 207"/>
              <a:gd name="T4" fmla="*/ 2 w 227"/>
              <a:gd name="T5" fmla="*/ 70 h 207"/>
              <a:gd name="T6" fmla="*/ 4 w 227"/>
              <a:gd name="T7" fmla="*/ 93 h 207"/>
              <a:gd name="T8" fmla="*/ 43 w 227"/>
              <a:gd name="T9" fmla="*/ 129 h 207"/>
              <a:gd name="T10" fmla="*/ 56 w 227"/>
              <a:gd name="T11" fmla="*/ 145 h 207"/>
              <a:gd name="T12" fmla="*/ 56 w 227"/>
              <a:gd name="T13" fmla="*/ 146 h 207"/>
              <a:gd name="T14" fmla="*/ 55 w 227"/>
              <a:gd name="T15" fmla="*/ 156 h 207"/>
              <a:gd name="T16" fmla="*/ 55 w 227"/>
              <a:gd name="T17" fmla="*/ 158 h 207"/>
              <a:gd name="T18" fmla="*/ 57 w 227"/>
              <a:gd name="T19" fmla="*/ 172 h 207"/>
              <a:gd name="T20" fmla="*/ 76 w 227"/>
              <a:gd name="T21" fmla="*/ 202 h 207"/>
              <a:gd name="T22" fmla="*/ 80 w 227"/>
              <a:gd name="T23" fmla="*/ 207 h 207"/>
              <a:gd name="T24" fmla="*/ 195 w 227"/>
              <a:gd name="T25" fmla="*/ 203 h 207"/>
              <a:gd name="T26" fmla="*/ 227 w 227"/>
              <a:gd name="T27" fmla="*/ 94 h 207"/>
              <a:gd name="T28" fmla="*/ 215 w 227"/>
              <a:gd name="T29" fmla="*/ 118 h 207"/>
              <a:gd name="T30" fmla="*/ 192 w 227"/>
              <a:gd name="T31" fmla="*/ 133 h 207"/>
              <a:gd name="T32" fmla="*/ 198 w 227"/>
              <a:gd name="T33" fmla="*/ 119 h 207"/>
              <a:gd name="T34" fmla="*/ 197 w 227"/>
              <a:gd name="T35" fmla="*/ 112 h 207"/>
              <a:gd name="T36" fmla="*/ 196 w 227"/>
              <a:gd name="T37" fmla="*/ 91 h 207"/>
              <a:gd name="T38" fmla="*/ 197 w 227"/>
              <a:gd name="T39" fmla="*/ 89 h 207"/>
              <a:gd name="T40" fmla="*/ 193 w 227"/>
              <a:gd name="T41" fmla="*/ 82 h 207"/>
              <a:gd name="T42" fmla="*/ 180 w 227"/>
              <a:gd name="T43" fmla="*/ 68 h 207"/>
              <a:gd name="T44" fmla="*/ 179 w 227"/>
              <a:gd name="T45" fmla="*/ 61 h 207"/>
              <a:gd name="T46" fmla="*/ 148 w 227"/>
              <a:gd name="T47" fmla="*/ 50 h 207"/>
              <a:gd name="T48" fmla="*/ 141 w 227"/>
              <a:gd name="T49" fmla="*/ 45 h 207"/>
              <a:gd name="T50" fmla="*/ 140 w 227"/>
              <a:gd name="T51" fmla="*/ 45 h 207"/>
              <a:gd name="T52" fmla="*/ 140 w 227"/>
              <a:gd name="T53" fmla="*/ 45 h 207"/>
              <a:gd name="T54" fmla="*/ 138 w 227"/>
              <a:gd name="T55" fmla="*/ 44 h 207"/>
              <a:gd name="T56" fmla="*/ 123 w 227"/>
              <a:gd name="T57" fmla="*/ 44 h 207"/>
              <a:gd name="T58" fmla="*/ 109 w 227"/>
              <a:gd name="T59" fmla="*/ 39 h 207"/>
              <a:gd name="T60" fmla="*/ 100 w 227"/>
              <a:gd name="T61" fmla="*/ 29 h 207"/>
              <a:gd name="T62" fmla="*/ 82 w 227"/>
              <a:gd name="T63" fmla="*/ 20 h 207"/>
              <a:gd name="T64" fmla="*/ 78 w 227"/>
              <a:gd name="T65" fmla="*/ 20 h 207"/>
              <a:gd name="T66" fmla="*/ 82 w 227"/>
              <a:gd name="T67" fmla="*/ 4 h 207"/>
              <a:gd name="T68" fmla="*/ 51 w 227"/>
              <a:gd name="T69" fmla="*/ 20 h 207"/>
              <a:gd name="T70" fmla="*/ 35 w 227"/>
              <a:gd name="T71" fmla="*/ 20 h 207"/>
              <a:gd name="T72" fmla="*/ 24 w 227"/>
              <a:gd name="T73" fmla="*/ 15 h 20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</a:cxnLst>
            <a:rect l="0" t="0" r="r" b="b"/>
            <a:pathLst>
              <a:path w="227" h="207">
                <a:moveTo>
                  <a:pt x="21" y="15"/>
                </a:moveTo>
                <a:cubicBezTo>
                  <a:pt x="20" y="16"/>
                  <a:pt x="18" y="18"/>
                  <a:pt x="18" y="20"/>
                </a:cubicBezTo>
                <a:cubicBezTo>
                  <a:pt x="16" y="29"/>
                  <a:pt x="10" y="30"/>
                  <a:pt x="9" y="30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61"/>
                  <a:pt x="0" y="61"/>
                  <a:pt x="0" y="61"/>
                </a:cubicBezTo>
                <a:cubicBezTo>
                  <a:pt x="2" y="70"/>
                  <a:pt x="2" y="70"/>
                  <a:pt x="2" y="70"/>
                </a:cubicBezTo>
                <a:cubicBezTo>
                  <a:pt x="4" y="78"/>
                  <a:pt x="1" y="81"/>
                  <a:pt x="0" y="82"/>
                </a:cubicBezTo>
                <a:cubicBezTo>
                  <a:pt x="4" y="93"/>
                  <a:pt x="4" y="93"/>
                  <a:pt x="4" y="93"/>
                </a:cubicBezTo>
                <a:cubicBezTo>
                  <a:pt x="21" y="105"/>
                  <a:pt x="21" y="105"/>
                  <a:pt x="21" y="105"/>
                </a:cubicBezTo>
                <a:cubicBezTo>
                  <a:pt x="43" y="129"/>
                  <a:pt x="43" y="129"/>
                  <a:pt x="43" y="129"/>
                </a:cubicBezTo>
                <a:cubicBezTo>
                  <a:pt x="44" y="129"/>
                  <a:pt x="46" y="132"/>
                  <a:pt x="55" y="143"/>
                </a:cubicBezTo>
                <a:cubicBezTo>
                  <a:pt x="56" y="144"/>
                  <a:pt x="56" y="144"/>
                  <a:pt x="56" y="145"/>
                </a:cubicBezTo>
                <a:cubicBezTo>
                  <a:pt x="57" y="145"/>
                  <a:pt x="57" y="145"/>
                  <a:pt x="57" y="145"/>
                </a:cubicBezTo>
                <a:cubicBezTo>
                  <a:pt x="56" y="146"/>
                  <a:pt x="56" y="146"/>
                  <a:pt x="56" y="146"/>
                </a:cubicBezTo>
                <a:cubicBezTo>
                  <a:pt x="56" y="146"/>
                  <a:pt x="55" y="147"/>
                  <a:pt x="55" y="150"/>
                </a:cubicBezTo>
                <a:cubicBezTo>
                  <a:pt x="55" y="152"/>
                  <a:pt x="55" y="154"/>
                  <a:pt x="55" y="156"/>
                </a:cubicBezTo>
                <a:cubicBezTo>
                  <a:pt x="56" y="158"/>
                  <a:pt x="56" y="158"/>
                  <a:pt x="56" y="158"/>
                </a:cubicBezTo>
                <a:cubicBezTo>
                  <a:pt x="55" y="158"/>
                  <a:pt x="55" y="158"/>
                  <a:pt x="55" y="158"/>
                </a:cubicBezTo>
                <a:cubicBezTo>
                  <a:pt x="56" y="164"/>
                  <a:pt x="57" y="170"/>
                  <a:pt x="57" y="172"/>
                </a:cubicBezTo>
                <a:cubicBezTo>
                  <a:pt x="57" y="172"/>
                  <a:pt x="57" y="172"/>
                  <a:pt x="57" y="172"/>
                </a:cubicBezTo>
                <a:cubicBezTo>
                  <a:pt x="64" y="183"/>
                  <a:pt x="64" y="183"/>
                  <a:pt x="64" y="183"/>
                </a:cubicBezTo>
                <a:cubicBezTo>
                  <a:pt x="76" y="202"/>
                  <a:pt x="76" y="202"/>
                  <a:pt x="76" y="202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80" y="207"/>
                  <a:pt x="80" y="207"/>
                  <a:pt x="80" y="207"/>
                </a:cubicBezTo>
                <a:cubicBezTo>
                  <a:pt x="196" y="207"/>
                  <a:pt x="196" y="207"/>
                  <a:pt x="196" y="207"/>
                </a:cubicBezTo>
                <a:cubicBezTo>
                  <a:pt x="195" y="203"/>
                  <a:pt x="195" y="203"/>
                  <a:pt x="195" y="203"/>
                </a:cubicBezTo>
                <a:cubicBezTo>
                  <a:pt x="227" y="102"/>
                  <a:pt x="227" y="102"/>
                  <a:pt x="227" y="102"/>
                </a:cubicBezTo>
                <a:cubicBezTo>
                  <a:pt x="227" y="94"/>
                  <a:pt x="227" y="94"/>
                  <a:pt x="227" y="94"/>
                </a:cubicBezTo>
                <a:cubicBezTo>
                  <a:pt x="215" y="106"/>
                  <a:pt x="215" y="106"/>
                  <a:pt x="215" y="106"/>
                </a:cubicBezTo>
                <a:cubicBezTo>
                  <a:pt x="215" y="118"/>
                  <a:pt x="215" y="118"/>
                  <a:pt x="215" y="118"/>
                </a:cubicBezTo>
                <a:cubicBezTo>
                  <a:pt x="207" y="118"/>
                  <a:pt x="207" y="118"/>
                  <a:pt x="207" y="118"/>
                </a:cubicBezTo>
                <a:cubicBezTo>
                  <a:pt x="192" y="133"/>
                  <a:pt x="192" y="133"/>
                  <a:pt x="192" y="133"/>
                </a:cubicBezTo>
                <a:cubicBezTo>
                  <a:pt x="192" y="129"/>
                  <a:pt x="192" y="129"/>
                  <a:pt x="192" y="129"/>
                </a:cubicBezTo>
                <a:cubicBezTo>
                  <a:pt x="198" y="119"/>
                  <a:pt x="198" y="119"/>
                  <a:pt x="198" y="119"/>
                </a:cubicBezTo>
                <a:cubicBezTo>
                  <a:pt x="198" y="118"/>
                  <a:pt x="198" y="118"/>
                  <a:pt x="198" y="118"/>
                </a:cubicBezTo>
                <a:cubicBezTo>
                  <a:pt x="198" y="116"/>
                  <a:pt x="198" y="114"/>
                  <a:pt x="197" y="112"/>
                </a:cubicBezTo>
                <a:cubicBezTo>
                  <a:pt x="196" y="109"/>
                  <a:pt x="196" y="106"/>
                  <a:pt x="196" y="104"/>
                </a:cubicBezTo>
                <a:cubicBezTo>
                  <a:pt x="197" y="100"/>
                  <a:pt x="197" y="95"/>
                  <a:pt x="196" y="91"/>
                </a:cubicBezTo>
                <a:cubicBezTo>
                  <a:pt x="196" y="90"/>
                  <a:pt x="196" y="90"/>
                  <a:pt x="196" y="90"/>
                </a:cubicBezTo>
                <a:cubicBezTo>
                  <a:pt x="197" y="89"/>
                  <a:pt x="197" y="89"/>
                  <a:pt x="197" y="89"/>
                </a:cubicBezTo>
                <a:cubicBezTo>
                  <a:pt x="195" y="87"/>
                  <a:pt x="195" y="87"/>
                  <a:pt x="195" y="87"/>
                </a:cubicBezTo>
                <a:cubicBezTo>
                  <a:pt x="193" y="83"/>
                  <a:pt x="193" y="83"/>
                  <a:pt x="193" y="82"/>
                </a:cubicBezTo>
                <a:cubicBezTo>
                  <a:pt x="192" y="82"/>
                  <a:pt x="192" y="81"/>
                  <a:pt x="191" y="80"/>
                </a:cubicBezTo>
                <a:cubicBezTo>
                  <a:pt x="187" y="76"/>
                  <a:pt x="181" y="69"/>
                  <a:pt x="180" y="68"/>
                </a:cubicBezTo>
                <a:cubicBezTo>
                  <a:pt x="180" y="67"/>
                  <a:pt x="183" y="64"/>
                  <a:pt x="183" y="63"/>
                </a:cubicBezTo>
                <a:cubicBezTo>
                  <a:pt x="182" y="62"/>
                  <a:pt x="181" y="61"/>
                  <a:pt x="179" y="61"/>
                </a:cubicBezTo>
                <a:cubicBezTo>
                  <a:pt x="148" y="61"/>
                  <a:pt x="148" y="61"/>
                  <a:pt x="148" y="61"/>
                </a:cubicBezTo>
                <a:cubicBezTo>
                  <a:pt x="148" y="50"/>
                  <a:pt x="148" y="50"/>
                  <a:pt x="148" y="50"/>
                </a:cubicBezTo>
                <a:cubicBezTo>
                  <a:pt x="149" y="49"/>
                  <a:pt x="148" y="47"/>
                  <a:pt x="144" y="46"/>
                </a:cubicBezTo>
                <a:cubicBezTo>
                  <a:pt x="142" y="45"/>
                  <a:pt x="141" y="45"/>
                  <a:pt x="141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5"/>
                  <a:pt x="140" y="45"/>
                  <a:pt x="140" y="45"/>
                </a:cubicBezTo>
                <a:cubicBezTo>
                  <a:pt x="140" y="44"/>
                  <a:pt x="140" y="44"/>
                  <a:pt x="140" y="44"/>
                </a:cubicBezTo>
                <a:cubicBezTo>
                  <a:pt x="139" y="44"/>
                  <a:pt x="139" y="44"/>
                  <a:pt x="138" y="44"/>
                </a:cubicBezTo>
                <a:cubicBezTo>
                  <a:pt x="137" y="43"/>
                  <a:pt x="135" y="43"/>
                  <a:pt x="132" y="43"/>
                </a:cubicBezTo>
                <a:cubicBezTo>
                  <a:pt x="127" y="43"/>
                  <a:pt x="123" y="44"/>
                  <a:pt x="123" y="44"/>
                </a:cubicBezTo>
                <a:cubicBezTo>
                  <a:pt x="117" y="43"/>
                  <a:pt x="117" y="43"/>
                  <a:pt x="117" y="43"/>
                </a:cubicBezTo>
                <a:cubicBezTo>
                  <a:pt x="109" y="39"/>
                  <a:pt x="109" y="39"/>
                  <a:pt x="109" y="39"/>
                </a:cubicBezTo>
                <a:cubicBezTo>
                  <a:pt x="106" y="39"/>
                  <a:pt x="106" y="39"/>
                  <a:pt x="106" y="39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100" y="20"/>
                  <a:pt x="100" y="20"/>
                  <a:pt x="100" y="20"/>
                </a:cubicBezTo>
                <a:cubicBezTo>
                  <a:pt x="82" y="20"/>
                  <a:pt x="82" y="20"/>
                  <a:pt x="82" y="20"/>
                </a:cubicBezTo>
                <a:cubicBezTo>
                  <a:pt x="82" y="24"/>
                  <a:pt x="82" y="24"/>
                  <a:pt x="82" y="24"/>
                </a:cubicBezTo>
                <a:cubicBezTo>
                  <a:pt x="78" y="20"/>
                  <a:pt x="78" y="20"/>
                  <a:pt x="78" y="20"/>
                </a:cubicBezTo>
                <a:cubicBezTo>
                  <a:pt x="82" y="12"/>
                  <a:pt x="82" y="12"/>
                  <a:pt x="82" y="12"/>
                </a:cubicBezTo>
                <a:cubicBezTo>
                  <a:pt x="82" y="4"/>
                  <a:pt x="82" y="4"/>
                  <a:pt x="82" y="4"/>
                </a:cubicBezTo>
                <a:cubicBezTo>
                  <a:pt x="78" y="0"/>
                  <a:pt x="78" y="0"/>
                  <a:pt x="78" y="0"/>
                </a:cubicBezTo>
                <a:cubicBezTo>
                  <a:pt x="51" y="20"/>
                  <a:pt x="51" y="20"/>
                  <a:pt x="51" y="20"/>
                </a:cubicBezTo>
                <a:cubicBezTo>
                  <a:pt x="43" y="20"/>
                  <a:pt x="43" y="20"/>
                  <a:pt x="43" y="20"/>
                </a:cubicBezTo>
                <a:cubicBezTo>
                  <a:pt x="35" y="20"/>
                  <a:pt x="35" y="20"/>
                  <a:pt x="35" y="20"/>
                </a:cubicBezTo>
                <a:cubicBezTo>
                  <a:pt x="32" y="16"/>
                  <a:pt x="32" y="16"/>
                  <a:pt x="32" y="16"/>
                </a:cubicBezTo>
                <a:cubicBezTo>
                  <a:pt x="30" y="16"/>
                  <a:pt x="27" y="15"/>
                  <a:pt x="24" y="15"/>
                </a:cubicBezTo>
                <a:cubicBezTo>
                  <a:pt x="23" y="15"/>
                  <a:pt x="22" y="15"/>
                  <a:pt x="21" y="15"/>
                </a:cubicBez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1" name="Freeform 48"/>
          <p:cNvSpPr>
            <a:spLocks/>
          </p:cNvSpPr>
          <p:nvPr/>
        </p:nvSpPr>
        <p:spPr bwMode="auto">
          <a:xfrm>
            <a:off x="6133930" y="1911032"/>
            <a:ext cx="874401" cy="940243"/>
          </a:xfrm>
          <a:custGeom>
            <a:avLst/>
            <a:gdLst>
              <a:gd name="T0" fmla="*/ 10 w 297"/>
              <a:gd name="T1" fmla="*/ 129 h 302"/>
              <a:gd name="T2" fmla="*/ 22 w 297"/>
              <a:gd name="T3" fmla="*/ 162 h 302"/>
              <a:gd name="T4" fmla="*/ 24 w 297"/>
              <a:gd name="T5" fmla="*/ 180 h 302"/>
              <a:gd name="T6" fmla="*/ 24 w 297"/>
              <a:gd name="T7" fmla="*/ 219 h 302"/>
              <a:gd name="T8" fmla="*/ 36 w 297"/>
              <a:gd name="T9" fmla="*/ 301 h 302"/>
              <a:gd name="T10" fmla="*/ 37 w 297"/>
              <a:gd name="T11" fmla="*/ 302 h 302"/>
              <a:gd name="T12" fmla="*/ 228 w 297"/>
              <a:gd name="T13" fmla="*/ 302 h 302"/>
              <a:gd name="T14" fmla="*/ 227 w 297"/>
              <a:gd name="T15" fmla="*/ 294 h 302"/>
              <a:gd name="T16" fmla="*/ 229 w 297"/>
              <a:gd name="T17" fmla="*/ 289 h 302"/>
              <a:gd name="T18" fmla="*/ 227 w 297"/>
              <a:gd name="T19" fmla="*/ 287 h 302"/>
              <a:gd name="T20" fmla="*/ 193 w 297"/>
              <a:gd name="T21" fmla="*/ 249 h 302"/>
              <a:gd name="T22" fmla="*/ 172 w 297"/>
              <a:gd name="T23" fmla="*/ 226 h 302"/>
              <a:gd name="T24" fmla="*/ 172 w 297"/>
              <a:gd name="T25" fmla="*/ 205 h 302"/>
              <a:gd name="T26" fmla="*/ 181 w 297"/>
              <a:gd name="T27" fmla="*/ 174 h 302"/>
              <a:gd name="T28" fmla="*/ 193 w 297"/>
              <a:gd name="T29" fmla="*/ 159 h 302"/>
              <a:gd name="T30" fmla="*/ 204 w 297"/>
              <a:gd name="T31" fmla="*/ 160 h 302"/>
              <a:gd name="T32" fmla="*/ 266 w 297"/>
              <a:gd name="T33" fmla="*/ 105 h 302"/>
              <a:gd name="T34" fmla="*/ 285 w 297"/>
              <a:gd name="T35" fmla="*/ 94 h 302"/>
              <a:gd name="T36" fmla="*/ 293 w 297"/>
              <a:gd name="T37" fmla="*/ 86 h 302"/>
              <a:gd name="T38" fmla="*/ 266 w 297"/>
              <a:gd name="T39" fmla="*/ 78 h 302"/>
              <a:gd name="T40" fmla="*/ 246 w 297"/>
              <a:gd name="T41" fmla="*/ 78 h 302"/>
              <a:gd name="T42" fmla="*/ 231 w 297"/>
              <a:gd name="T43" fmla="*/ 82 h 302"/>
              <a:gd name="T44" fmla="*/ 219 w 297"/>
              <a:gd name="T45" fmla="*/ 70 h 302"/>
              <a:gd name="T46" fmla="*/ 192 w 297"/>
              <a:gd name="T47" fmla="*/ 55 h 302"/>
              <a:gd name="T48" fmla="*/ 161 w 297"/>
              <a:gd name="T49" fmla="*/ 47 h 302"/>
              <a:gd name="T50" fmla="*/ 145 w 297"/>
              <a:gd name="T51" fmla="*/ 51 h 302"/>
              <a:gd name="T52" fmla="*/ 141 w 297"/>
              <a:gd name="T53" fmla="*/ 47 h 302"/>
              <a:gd name="T54" fmla="*/ 118 w 297"/>
              <a:gd name="T55" fmla="*/ 43 h 302"/>
              <a:gd name="T56" fmla="*/ 110 w 297"/>
              <a:gd name="T57" fmla="*/ 43 h 302"/>
              <a:gd name="T58" fmla="*/ 102 w 297"/>
              <a:gd name="T59" fmla="*/ 23 h 302"/>
              <a:gd name="T60" fmla="*/ 86 w 297"/>
              <a:gd name="T61" fmla="*/ 0 h 302"/>
              <a:gd name="T62" fmla="*/ 0 w 297"/>
              <a:gd name="T63" fmla="*/ 27 h 302"/>
              <a:gd name="T64" fmla="*/ 10 w 297"/>
              <a:gd name="T65" fmla="*/ 96 h 30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97" h="302">
                <a:moveTo>
                  <a:pt x="10" y="96"/>
                </a:moveTo>
                <a:cubicBezTo>
                  <a:pt x="10" y="129"/>
                  <a:pt x="10" y="129"/>
                  <a:pt x="10" y="129"/>
                </a:cubicBezTo>
                <a:cubicBezTo>
                  <a:pt x="22" y="150"/>
                  <a:pt x="22" y="150"/>
                  <a:pt x="22" y="150"/>
                </a:cubicBezTo>
                <a:cubicBezTo>
                  <a:pt x="22" y="162"/>
                  <a:pt x="22" y="162"/>
                  <a:pt x="22" y="162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24" y="180"/>
                  <a:pt x="24" y="180"/>
                  <a:pt x="24" y="180"/>
                </a:cubicBezTo>
                <a:cubicBezTo>
                  <a:pt x="24" y="181"/>
                  <a:pt x="24" y="181"/>
                  <a:pt x="24" y="181"/>
                </a:cubicBezTo>
                <a:cubicBezTo>
                  <a:pt x="24" y="219"/>
                  <a:pt x="24" y="219"/>
                  <a:pt x="24" y="219"/>
                </a:cubicBezTo>
                <a:cubicBezTo>
                  <a:pt x="36" y="233"/>
                  <a:pt x="36" y="233"/>
                  <a:pt x="36" y="233"/>
                </a:cubicBezTo>
                <a:cubicBezTo>
                  <a:pt x="36" y="301"/>
                  <a:pt x="36" y="301"/>
                  <a:pt x="36" y="301"/>
                </a:cubicBezTo>
                <a:cubicBezTo>
                  <a:pt x="36" y="302"/>
                  <a:pt x="36" y="302"/>
                  <a:pt x="36" y="302"/>
                </a:cubicBezTo>
                <a:cubicBezTo>
                  <a:pt x="37" y="302"/>
                  <a:pt x="37" y="302"/>
                  <a:pt x="37" y="302"/>
                </a:cubicBezTo>
                <a:cubicBezTo>
                  <a:pt x="227" y="302"/>
                  <a:pt x="227" y="302"/>
                  <a:pt x="227" y="302"/>
                </a:cubicBezTo>
                <a:cubicBezTo>
                  <a:pt x="228" y="302"/>
                  <a:pt x="228" y="302"/>
                  <a:pt x="228" y="302"/>
                </a:cubicBezTo>
                <a:cubicBezTo>
                  <a:pt x="227" y="300"/>
                  <a:pt x="227" y="300"/>
                  <a:pt x="227" y="300"/>
                </a:cubicBezTo>
                <a:cubicBezTo>
                  <a:pt x="227" y="298"/>
                  <a:pt x="227" y="296"/>
                  <a:pt x="227" y="294"/>
                </a:cubicBezTo>
                <a:cubicBezTo>
                  <a:pt x="227" y="291"/>
                  <a:pt x="228" y="290"/>
                  <a:pt x="228" y="290"/>
                </a:cubicBezTo>
                <a:cubicBezTo>
                  <a:pt x="229" y="289"/>
                  <a:pt x="229" y="289"/>
                  <a:pt x="229" y="289"/>
                </a:cubicBezTo>
                <a:cubicBezTo>
                  <a:pt x="228" y="289"/>
                  <a:pt x="228" y="289"/>
                  <a:pt x="228" y="289"/>
                </a:cubicBezTo>
                <a:cubicBezTo>
                  <a:pt x="228" y="288"/>
                  <a:pt x="228" y="288"/>
                  <a:pt x="227" y="287"/>
                </a:cubicBezTo>
                <a:cubicBezTo>
                  <a:pt x="218" y="276"/>
                  <a:pt x="216" y="273"/>
                  <a:pt x="215" y="273"/>
                </a:cubicBezTo>
                <a:cubicBezTo>
                  <a:pt x="193" y="249"/>
                  <a:pt x="193" y="249"/>
                  <a:pt x="193" y="249"/>
                </a:cubicBezTo>
                <a:cubicBezTo>
                  <a:pt x="176" y="237"/>
                  <a:pt x="176" y="237"/>
                  <a:pt x="176" y="237"/>
                </a:cubicBezTo>
                <a:cubicBezTo>
                  <a:pt x="172" y="226"/>
                  <a:pt x="172" y="226"/>
                  <a:pt x="172" y="226"/>
                </a:cubicBezTo>
                <a:cubicBezTo>
                  <a:pt x="173" y="225"/>
                  <a:pt x="176" y="222"/>
                  <a:pt x="174" y="214"/>
                </a:cubicBezTo>
                <a:cubicBezTo>
                  <a:pt x="172" y="205"/>
                  <a:pt x="172" y="205"/>
                  <a:pt x="172" y="205"/>
                </a:cubicBezTo>
                <a:cubicBezTo>
                  <a:pt x="172" y="193"/>
                  <a:pt x="172" y="193"/>
                  <a:pt x="172" y="193"/>
                </a:cubicBezTo>
                <a:cubicBezTo>
                  <a:pt x="181" y="174"/>
                  <a:pt x="181" y="174"/>
                  <a:pt x="181" y="174"/>
                </a:cubicBezTo>
                <a:cubicBezTo>
                  <a:pt x="182" y="174"/>
                  <a:pt x="188" y="173"/>
                  <a:pt x="190" y="164"/>
                </a:cubicBezTo>
                <a:cubicBezTo>
                  <a:pt x="190" y="162"/>
                  <a:pt x="192" y="160"/>
                  <a:pt x="193" y="159"/>
                </a:cubicBezTo>
                <a:cubicBezTo>
                  <a:pt x="194" y="159"/>
                  <a:pt x="195" y="159"/>
                  <a:pt x="196" y="159"/>
                </a:cubicBezTo>
                <a:cubicBezTo>
                  <a:pt x="199" y="159"/>
                  <a:pt x="202" y="160"/>
                  <a:pt x="204" y="160"/>
                </a:cubicBezTo>
                <a:cubicBezTo>
                  <a:pt x="204" y="160"/>
                  <a:pt x="204" y="160"/>
                  <a:pt x="204" y="160"/>
                </a:cubicBezTo>
                <a:cubicBezTo>
                  <a:pt x="266" y="105"/>
                  <a:pt x="266" y="105"/>
                  <a:pt x="266" y="105"/>
                </a:cubicBezTo>
                <a:cubicBezTo>
                  <a:pt x="282" y="102"/>
                  <a:pt x="282" y="102"/>
                  <a:pt x="282" y="102"/>
                </a:cubicBezTo>
                <a:cubicBezTo>
                  <a:pt x="285" y="94"/>
                  <a:pt x="285" y="94"/>
                  <a:pt x="285" y="94"/>
                </a:cubicBezTo>
                <a:cubicBezTo>
                  <a:pt x="297" y="86"/>
                  <a:pt x="297" y="86"/>
                  <a:pt x="297" y="86"/>
                </a:cubicBezTo>
                <a:cubicBezTo>
                  <a:pt x="293" y="86"/>
                  <a:pt x="293" y="86"/>
                  <a:pt x="293" y="86"/>
                </a:cubicBezTo>
                <a:cubicBezTo>
                  <a:pt x="282" y="82"/>
                  <a:pt x="282" y="82"/>
                  <a:pt x="282" y="82"/>
                </a:cubicBezTo>
                <a:cubicBezTo>
                  <a:pt x="266" y="78"/>
                  <a:pt x="266" y="78"/>
                  <a:pt x="266" y="78"/>
                </a:cubicBezTo>
                <a:cubicBezTo>
                  <a:pt x="254" y="74"/>
                  <a:pt x="254" y="74"/>
                  <a:pt x="254" y="74"/>
                </a:cubicBezTo>
                <a:cubicBezTo>
                  <a:pt x="246" y="78"/>
                  <a:pt x="246" y="78"/>
                  <a:pt x="246" y="78"/>
                </a:cubicBezTo>
                <a:cubicBezTo>
                  <a:pt x="239" y="82"/>
                  <a:pt x="239" y="82"/>
                  <a:pt x="239" y="82"/>
                </a:cubicBezTo>
                <a:cubicBezTo>
                  <a:pt x="231" y="82"/>
                  <a:pt x="231" y="82"/>
                  <a:pt x="231" y="82"/>
                </a:cubicBezTo>
                <a:cubicBezTo>
                  <a:pt x="223" y="78"/>
                  <a:pt x="223" y="78"/>
                  <a:pt x="223" y="78"/>
                </a:cubicBezTo>
                <a:cubicBezTo>
                  <a:pt x="219" y="70"/>
                  <a:pt x="219" y="70"/>
                  <a:pt x="219" y="70"/>
                </a:cubicBezTo>
                <a:cubicBezTo>
                  <a:pt x="196" y="59"/>
                  <a:pt x="196" y="59"/>
                  <a:pt x="196" y="59"/>
                </a:cubicBezTo>
                <a:cubicBezTo>
                  <a:pt x="192" y="55"/>
                  <a:pt x="192" y="55"/>
                  <a:pt x="192" y="55"/>
                </a:cubicBezTo>
                <a:cubicBezTo>
                  <a:pt x="176" y="47"/>
                  <a:pt x="176" y="47"/>
                  <a:pt x="176" y="47"/>
                </a:cubicBezTo>
                <a:cubicBezTo>
                  <a:pt x="161" y="47"/>
                  <a:pt x="161" y="47"/>
                  <a:pt x="161" y="47"/>
                </a:cubicBezTo>
                <a:cubicBezTo>
                  <a:pt x="153" y="51"/>
                  <a:pt x="153" y="51"/>
                  <a:pt x="153" y="51"/>
                </a:cubicBezTo>
                <a:cubicBezTo>
                  <a:pt x="145" y="51"/>
                  <a:pt x="145" y="51"/>
                  <a:pt x="145" y="51"/>
                </a:cubicBezTo>
                <a:cubicBezTo>
                  <a:pt x="141" y="51"/>
                  <a:pt x="141" y="51"/>
                  <a:pt x="141" y="51"/>
                </a:cubicBezTo>
                <a:cubicBezTo>
                  <a:pt x="141" y="47"/>
                  <a:pt x="141" y="47"/>
                  <a:pt x="141" y="47"/>
                </a:cubicBezTo>
                <a:cubicBezTo>
                  <a:pt x="125" y="43"/>
                  <a:pt x="125" y="43"/>
                  <a:pt x="125" y="43"/>
                </a:cubicBezTo>
                <a:cubicBezTo>
                  <a:pt x="118" y="43"/>
                  <a:pt x="118" y="43"/>
                  <a:pt x="118" y="43"/>
                </a:cubicBezTo>
                <a:cubicBezTo>
                  <a:pt x="114" y="43"/>
                  <a:pt x="114" y="43"/>
                  <a:pt x="114" y="43"/>
                </a:cubicBezTo>
                <a:cubicBezTo>
                  <a:pt x="110" y="43"/>
                  <a:pt x="110" y="43"/>
                  <a:pt x="110" y="43"/>
                </a:cubicBezTo>
                <a:cubicBezTo>
                  <a:pt x="102" y="27"/>
                  <a:pt x="102" y="27"/>
                  <a:pt x="102" y="27"/>
                </a:cubicBezTo>
                <a:cubicBezTo>
                  <a:pt x="102" y="23"/>
                  <a:pt x="102" y="23"/>
                  <a:pt x="102" y="23"/>
                </a:cubicBezTo>
                <a:cubicBezTo>
                  <a:pt x="94" y="4"/>
                  <a:pt x="94" y="4"/>
                  <a:pt x="94" y="4"/>
                </a:cubicBezTo>
                <a:cubicBezTo>
                  <a:pt x="86" y="0"/>
                  <a:pt x="86" y="0"/>
                  <a:pt x="86" y="0"/>
                </a:cubicBezTo>
                <a:cubicBezTo>
                  <a:pt x="86" y="27"/>
                  <a:pt x="86" y="27"/>
                  <a:pt x="86" y="27"/>
                </a:cubicBezTo>
                <a:cubicBezTo>
                  <a:pt x="0" y="27"/>
                  <a:pt x="0" y="27"/>
                  <a:pt x="0" y="27"/>
                </a:cubicBezTo>
                <a:cubicBezTo>
                  <a:pt x="0" y="77"/>
                  <a:pt x="0" y="77"/>
                  <a:pt x="0" y="77"/>
                </a:cubicBezTo>
                <a:lnTo>
                  <a:pt x="10" y="96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2" name="Freeform 49"/>
          <p:cNvSpPr>
            <a:spLocks/>
          </p:cNvSpPr>
          <p:nvPr/>
        </p:nvSpPr>
        <p:spPr bwMode="auto">
          <a:xfrm>
            <a:off x="9173726" y="2276252"/>
            <a:ext cx="444560" cy="702463"/>
          </a:xfrm>
          <a:custGeom>
            <a:avLst/>
            <a:gdLst>
              <a:gd name="T0" fmla="*/ 147 w 151"/>
              <a:gd name="T1" fmla="*/ 137 h 226"/>
              <a:gd name="T2" fmla="*/ 143 w 151"/>
              <a:gd name="T3" fmla="*/ 129 h 226"/>
              <a:gd name="T4" fmla="*/ 136 w 151"/>
              <a:gd name="T5" fmla="*/ 125 h 226"/>
              <a:gd name="T6" fmla="*/ 128 w 151"/>
              <a:gd name="T7" fmla="*/ 113 h 226"/>
              <a:gd name="T8" fmla="*/ 128 w 151"/>
              <a:gd name="T9" fmla="*/ 102 h 226"/>
              <a:gd name="T10" fmla="*/ 120 w 151"/>
              <a:gd name="T11" fmla="*/ 24 h 226"/>
              <a:gd name="T12" fmla="*/ 93 w 151"/>
              <a:gd name="T13" fmla="*/ 4 h 226"/>
              <a:gd name="T14" fmla="*/ 77 w 151"/>
              <a:gd name="T15" fmla="*/ 16 h 226"/>
              <a:gd name="T16" fmla="*/ 65 w 151"/>
              <a:gd name="T17" fmla="*/ 4 h 226"/>
              <a:gd name="T18" fmla="*/ 54 w 151"/>
              <a:gd name="T19" fmla="*/ 0 h 226"/>
              <a:gd name="T20" fmla="*/ 18 w 151"/>
              <a:gd name="T21" fmla="*/ 74 h 226"/>
              <a:gd name="T22" fmla="*/ 7 w 151"/>
              <a:gd name="T23" fmla="*/ 109 h 226"/>
              <a:gd name="T24" fmla="*/ 7 w 151"/>
              <a:gd name="T25" fmla="*/ 117 h 226"/>
              <a:gd name="T26" fmla="*/ 3 w 151"/>
              <a:gd name="T27" fmla="*/ 121 h 226"/>
              <a:gd name="T28" fmla="*/ 1 w 151"/>
              <a:gd name="T29" fmla="*/ 123 h 226"/>
              <a:gd name="T30" fmla="*/ 1 w 151"/>
              <a:gd name="T31" fmla="*/ 153 h 226"/>
              <a:gd name="T32" fmla="*/ 2 w 151"/>
              <a:gd name="T33" fmla="*/ 165 h 226"/>
              <a:gd name="T34" fmla="*/ 9 w 151"/>
              <a:gd name="T35" fmla="*/ 218 h 226"/>
              <a:gd name="T36" fmla="*/ 14 w 151"/>
              <a:gd name="T37" fmla="*/ 226 h 226"/>
              <a:gd name="T38" fmla="*/ 26 w 151"/>
              <a:gd name="T39" fmla="*/ 207 h 226"/>
              <a:gd name="T40" fmla="*/ 38 w 151"/>
              <a:gd name="T41" fmla="*/ 199 h 226"/>
              <a:gd name="T42" fmla="*/ 46 w 151"/>
              <a:gd name="T43" fmla="*/ 199 h 226"/>
              <a:gd name="T44" fmla="*/ 50 w 151"/>
              <a:gd name="T45" fmla="*/ 195 h 226"/>
              <a:gd name="T46" fmla="*/ 54 w 151"/>
              <a:gd name="T47" fmla="*/ 199 h 226"/>
              <a:gd name="T48" fmla="*/ 57 w 151"/>
              <a:gd name="T49" fmla="*/ 191 h 226"/>
              <a:gd name="T50" fmla="*/ 65 w 151"/>
              <a:gd name="T51" fmla="*/ 191 h 226"/>
              <a:gd name="T52" fmla="*/ 69 w 151"/>
              <a:gd name="T53" fmla="*/ 180 h 226"/>
              <a:gd name="T54" fmla="*/ 73 w 151"/>
              <a:gd name="T55" fmla="*/ 168 h 226"/>
              <a:gd name="T56" fmla="*/ 81 w 151"/>
              <a:gd name="T57" fmla="*/ 164 h 226"/>
              <a:gd name="T58" fmla="*/ 85 w 151"/>
              <a:gd name="T59" fmla="*/ 172 h 226"/>
              <a:gd name="T60" fmla="*/ 93 w 151"/>
              <a:gd name="T61" fmla="*/ 172 h 226"/>
              <a:gd name="T62" fmla="*/ 100 w 151"/>
              <a:gd name="T63" fmla="*/ 176 h 226"/>
              <a:gd name="T64" fmla="*/ 108 w 151"/>
              <a:gd name="T65" fmla="*/ 168 h 226"/>
              <a:gd name="T66" fmla="*/ 116 w 151"/>
              <a:gd name="T67" fmla="*/ 164 h 226"/>
              <a:gd name="T68" fmla="*/ 132 w 151"/>
              <a:gd name="T69" fmla="*/ 160 h 226"/>
              <a:gd name="T70" fmla="*/ 139 w 151"/>
              <a:gd name="T71" fmla="*/ 156 h 226"/>
              <a:gd name="T72" fmla="*/ 147 w 151"/>
              <a:gd name="T73" fmla="*/ 152 h 226"/>
              <a:gd name="T74" fmla="*/ 151 w 151"/>
              <a:gd name="T75" fmla="*/ 145 h 226"/>
              <a:gd name="T76" fmla="*/ 147 w 151"/>
              <a:gd name="T77" fmla="*/ 141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151" h="226">
                <a:moveTo>
                  <a:pt x="147" y="141"/>
                </a:moveTo>
                <a:cubicBezTo>
                  <a:pt x="147" y="137"/>
                  <a:pt x="147" y="137"/>
                  <a:pt x="147" y="137"/>
                </a:cubicBezTo>
                <a:cubicBezTo>
                  <a:pt x="147" y="129"/>
                  <a:pt x="147" y="129"/>
                  <a:pt x="147" y="129"/>
                </a:cubicBezTo>
                <a:cubicBezTo>
                  <a:pt x="143" y="129"/>
                  <a:pt x="143" y="129"/>
                  <a:pt x="143" y="129"/>
                </a:cubicBezTo>
                <a:cubicBezTo>
                  <a:pt x="136" y="129"/>
                  <a:pt x="136" y="129"/>
                  <a:pt x="136" y="129"/>
                </a:cubicBezTo>
                <a:cubicBezTo>
                  <a:pt x="136" y="125"/>
                  <a:pt x="136" y="125"/>
                  <a:pt x="136" y="125"/>
                </a:cubicBezTo>
                <a:cubicBezTo>
                  <a:pt x="132" y="121"/>
                  <a:pt x="132" y="121"/>
                  <a:pt x="132" y="121"/>
                </a:cubicBezTo>
                <a:cubicBezTo>
                  <a:pt x="128" y="113"/>
                  <a:pt x="128" y="113"/>
                  <a:pt x="128" y="113"/>
                </a:cubicBezTo>
                <a:cubicBezTo>
                  <a:pt x="128" y="106"/>
                  <a:pt x="128" y="106"/>
                  <a:pt x="128" y="106"/>
                </a:cubicBezTo>
                <a:cubicBezTo>
                  <a:pt x="128" y="102"/>
                  <a:pt x="128" y="102"/>
                  <a:pt x="128" y="102"/>
                </a:cubicBezTo>
                <a:cubicBezTo>
                  <a:pt x="120" y="98"/>
                  <a:pt x="120" y="98"/>
                  <a:pt x="120" y="98"/>
                </a:cubicBezTo>
                <a:cubicBezTo>
                  <a:pt x="120" y="24"/>
                  <a:pt x="120" y="24"/>
                  <a:pt x="120" y="24"/>
                </a:cubicBezTo>
                <a:cubicBezTo>
                  <a:pt x="97" y="4"/>
                  <a:pt x="97" y="4"/>
                  <a:pt x="97" y="4"/>
                </a:cubicBezTo>
                <a:cubicBezTo>
                  <a:pt x="93" y="4"/>
                  <a:pt x="93" y="4"/>
                  <a:pt x="93" y="4"/>
                </a:cubicBezTo>
                <a:cubicBezTo>
                  <a:pt x="89" y="12"/>
                  <a:pt x="89" y="12"/>
                  <a:pt x="89" y="12"/>
                </a:cubicBezTo>
                <a:cubicBezTo>
                  <a:pt x="77" y="16"/>
                  <a:pt x="77" y="16"/>
                  <a:pt x="77" y="16"/>
                </a:cubicBezTo>
                <a:cubicBezTo>
                  <a:pt x="69" y="12"/>
                  <a:pt x="69" y="12"/>
                  <a:pt x="69" y="12"/>
                </a:cubicBezTo>
                <a:cubicBezTo>
                  <a:pt x="65" y="4"/>
                  <a:pt x="65" y="4"/>
                  <a:pt x="65" y="4"/>
                </a:cubicBezTo>
                <a:cubicBezTo>
                  <a:pt x="57" y="0"/>
                  <a:pt x="57" y="0"/>
                  <a:pt x="57" y="0"/>
                </a:cubicBezTo>
                <a:cubicBezTo>
                  <a:pt x="54" y="0"/>
                  <a:pt x="54" y="0"/>
                  <a:pt x="54" y="0"/>
                </a:cubicBezTo>
                <a:cubicBezTo>
                  <a:pt x="50" y="4"/>
                  <a:pt x="50" y="4"/>
                  <a:pt x="50" y="4"/>
                </a:cubicBezTo>
                <a:cubicBezTo>
                  <a:pt x="18" y="74"/>
                  <a:pt x="18" y="74"/>
                  <a:pt x="18" y="74"/>
                </a:cubicBezTo>
                <a:cubicBezTo>
                  <a:pt x="18" y="102"/>
                  <a:pt x="18" y="102"/>
                  <a:pt x="18" y="102"/>
                </a:cubicBezTo>
                <a:cubicBezTo>
                  <a:pt x="7" y="109"/>
                  <a:pt x="7" y="109"/>
                  <a:pt x="7" y="109"/>
                </a:cubicBezTo>
                <a:cubicBezTo>
                  <a:pt x="7" y="113"/>
                  <a:pt x="7" y="113"/>
                  <a:pt x="7" y="113"/>
                </a:cubicBezTo>
                <a:cubicBezTo>
                  <a:pt x="7" y="117"/>
                  <a:pt x="7" y="117"/>
                  <a:pt x="7" y="117"/>
                </a:cubicBezTo>
                <a:cubicBezTo>
                  <a:pt x="3" y="117"/>
                  <a:pt x="3" y="117"/>
                  <a:pt x="3" y="117"/>
                </a:cubicBezTo>
                <a:cubicBezTo>
                  <a:pt x="3" y="121"/>
                  <a:pt x="3" y="121"/>
                  <a:pt x="3" y="121"/>
                </a:cubicBezTo>
                <a:cubicBezTo>
                  <a:pt x="1" y="120"/>
                  <a:pt x="1" y="120"/>
                  <a:pt x="1" y="120"/>
                </a:cubicBezTo>
                <a:cubicBezTo>
                  <a:pt x="1" y="123"/>
                  <a:pt x="1" y="123"/>
                  <a:pt x="1" y="123"/>
                </a:cubicBezTo>
                <a:cubicBezTo>
                  <a:pt x="1" y="124"/>
                  <a:pt x="0" y="131"/>
                  <a:pt x="1" y="134"/>
                </a:cubicBezTo>
                <a:cubicBezTo>
                  <a:pt x="2" y="137"/>
                  <a:pt x="1" y="151"/>
                  <a:pt x="1" y="153"/>
                </a:cubicBezTo>
                <a:cubicBezTo>
                  <a:pt x="2" y="159"/>
                  <a:pt x="2" y="159"/>
                  <a:pt x="2" y="159"/>
                </a:cubicBezTo>
                <a:cubicBezTo>
                  <a:pt x="2" y="165"/>
                  <a:pt x="2" y="165"/>
                  <a:pt x="2" y="165"/>
                </a:cubicBezTo>
                <a:cubicBezTo>
                  <a:pt x="9" y="192"/>
                  <a:pt x="9" y="192"/>
                  <a:pt x="9" y="192"/>
                </a:cubicBezTo>
                <a:cubicBezTo>
                  <a:pt x="9" y="218"/>
                  <a:pt x="9" y="218"/>
                  <a:pt x="9" y="218"/>
                </a:cubicBezTo>
                <a:cubicBezTo>
                  <a:pt x="13" y="225"/>
                  <a:pt x="13" y="225"/>
                  <a:pt x="13" y="225"/>
                </a:cubicBezTo>
                <a:cubicBezTo>
                  <a:pt x="14" y="226"/>
                  <a:pt x="14" y="226"/>
                  <a:pt x="14" y="226"/>
                </a:cubicBezTo>
                <a:cubicBezTo>
                  <a:pt x="22" y="215"/>
                  <a:pt x="22" y="215"/>
                  <a:pt x="22" y="215"/>
                </a:cubicBezTo>
                <a:cubicBezTo>
                  <a:pt x="26" y="207"/>
                  <a:pt x="26" y="207"/>
                  <a:pt x="26" y="207"/>
                </a:cubicBezTo>
                <a:cubicBezTo>
                  <a:pt x="30" y="199"/>
                  <a:pt x="30" y="199"/>
                  <a:pt x="30" y="199"/>
                </a:cubicBezTo>
                <a:cubicBezTo>
                  <a:pt x="38" y="199"/>
                  <a:pt x="38" y="199"/>
                  <a:pt x="38" y="199"/>
                </a:cubicBezTo>
                <a:cubicBezTo>
                  <a:pt x="42" y="203"/>
                  <a:pt x="42" y="203"/>
                  <a:pt x="42" y="203"/>
                </a:cubicBezTo>
                <a:cubicBezTo>
                  <a:pt x="46" y="199"/>
                  <a:pt x="46" y="199"/>
                  <a:pt x="46" y="199"/>
                </a:cubicBezTo>
                <a:cubicBezTo>
                  <a:pt x="46" y="195"/>
                  <a:pt x="46" y="195"/>
                  <a:pt x="46" y="195"/>
                </a:cubicBezTo>
                <a:cubicBezTo>
                  <a:pt x="50" y="195"/>
                  <a:pt x="50" y="195"/>
                  <a:pt x="50" y="195"/>
                </a:cubicBezTo>
                <a:cubicBezTo>
                  <a:pt x="50" y="199"/>
                  <a:pt x="50" y="199"/>
                  <a:pt x="50" y="199"/>
                </a:cubicBezTo>
                <a:cubicBezTo>
                  <a:pt x="54" y="199"/>
                  <a:pt x="54" y="199"/>
                  <a:pt x="54" y="199"/>
                </a:cubicBezTo>
                <a:cubicBezTo>
                  <a:pt x="57" y="195"/>
                  <a:pt x="57" y="195"/>
                  <a:pt x="57" y="195"/>
                </a:cubicBezTo>
                <a:cubicBezTo>
                  <a:pt x="57" y="191"/>
                  <a:pt x="57" y="191"/>
                  <a:pt x="57" y="191"/>
                </a:cubicBezTo>
                <a:cubicBezTo>
                  <a:pt x="61" y="187"/>
                  <a:pt x="61" y="187"/>
                  <a:pt x="61" y="187"/>
                </a:cubicBezTo>
                <a:cubicBezTo>
                  <a:pt x="65" y="191"/>
                  <a:pt x="65" y="191"/>
                  <a:pt x="65" y="191"/>
                </a:cubicBezTo>
                <a:cubicBezTo>
                  <a:pt x="69" y="184"/>
                  <a:pt x="69" y="184"/>
                  <a:pt x="69" y="184"/>
                </a:cubicBezTo>
                <a:cubicBezTo>
                  <a:pt x="69" y="180"/>
                  <a:pt x="69" y="180"/>
                  <a:pt x="69" y="180"/>
                </a:cubicBezTo>
                <a:cubicBezTo>
                  <a:pt x="73" y="172"/>
                  <a:pt x="73" y="172"/>
                  <a:pt x="73" y="172"/>
                </a:cubicBezTo>
                <a:cubicBezTo>
                  <a:pt x="73" y="168"/>
                  <a:pt x="73" y="168"/>
                  <a:pt x="73" y="168"/>
                </a:cubicBezTo>
                <a:cubicBezTo>
                  <a:pt x="77" y="164"/>
                  <a:pt x="77" y="164"/>
                  <a:pt x="77" y="164"/>
                </a:cubicBezTo>
                <a:cubicBezTo>
                  <a:pt x="81" y="164"/>
                  <a:pt x="81" y="164"/>
                  <a:pt x="81" y="164"/>
                </a:cubicBezTo>
                <a:cubicBezTo>
                  <a:pt x="85" y="168"/>
                  <a:pt x="85" y="168"/>
                  <a:pt x="85" y="168"/>
                </a:cubicBezTo>
                <a:cubicBezTo>
                  <a:pt x="85" y="172"/>
                  <a:pt x="85" y="172"/>
                  <a:pt x="85" y="172"/>
                </a:cubicBezTo>
                <a:cubicBezTo>
                  <a:pt x="89" y="172"/>
                  <a:pt x="89" y="172"/>
                  <a:pt x="89" y="172"/>
                </a:cubicBezTo>
                <a:cubicBezTo>
                  <a:pt x="93" y="172"/>
                  <a:pt x="93" y="172"/>
                  <a:pt x="93" y="172"/>
                </a:cubicBezTo>
                <a:cubicBezTo>
                  <a:pt x="97" y="176"/>
                  <a:pt x="97" y="176"/>
                  <a:pt x="97" y="176"/>
                </a:cubicBezTo>
                <a:cubicBezTo>
                  <a:pt x="100" y="176"/>
                  <a:pt x="100" y="176"/>
                  <a:pt x="100" y="176"/>
                </a:cubicBezTo>
                <a:cubicBezTo>
                  <a:pt x="104" y="172"/>
                  <a:pt x="104" y="172"/>
                  <a:pt x="104" y="172"/>
                </a:cubicBezTo>
                <a:cubicBezTo>
                  <a:pt x="108" y="168"/>
                  <a:pt x="108" y="168"/>
                  <a:pt x="108" y="168"/>
                </a:cubicBezTo>
                <a:cubicBezTo>
                  <a:pt x="112" y="168"/>
                  <a:pt x="112" y="168"/>
                  <a:pt x="112" y="168"/>
                </a:cubicBezTo>
                <a:cubicBezTo>
                  <a:pt x="116" y="164"/>
                  <a:pt x="116" y="164"/>
                  <a:pt x="116" y="164"/>
                </a:cubicBezTo>
                <a:cubicBezTo>
                  <a:pt x="120" y="160"/>
                  <a:pt x="120" y="160"/>
                  <a:pt x="120" y="160"/>
                </a:cubicBezTo>
                <a:cubicBezTo>
                  <a:pt x="132" y="160"/>
                  <a:pt x="132" y="160"/>
                  <a:pt x="132" y="160"/>
                </a:cubicBezTo>
                <a:cubicBezTo>
                  <a:pt x="132" y="156"/>
                  <a:pt x="132" y="156"/>
                  <a:pt x="132" y="156"/>
                </a:cubicBezTo>
                <a:cubicBezTo>
                  <a:pt x="139" y="156"/>
                  <a:pt x="139" y="156"/>
                  <a:pt x="139" y="156"/>
                </a:cubicBezTo>
                <a:cubicBezTo>
                  <a:pt x="139" y="152"/>
                  <a:pt x="139" y="152"/>
                  <a:pt x="139" y="152"/>
                </a:cubicBezTo>
                <a:cubicBezTo>
                  <a:pt x="147" y="152"/>
                  <a:pt x="147" y="152"/>
                  <a:pt x="147" y="152"/>
                </a:cubicBezTo>
                <a:cubicBezTo>
                  <a:pt x="151" y="148"/>
                  <a:pt x="151" y="148"/>
                  <a:pt x="151" y="148"/>
                </a:cubicBezTo>
                <a:cubicBezTo>
                  <a:pt x="151" y="145"/>
                  <a:pt x="151" y="145"/>
                  <a:pt x="151" y="145"/>
                </a:cubicBezTo>
                <a:cubicBezTo>
                  <a:pt x="147" y="145"/>
                  <a:pt x="147" y="145"/>
                  <a:pt x="147" y="145"/>
                </a:cubicBezTo>
                <a:lnTo>
                  <a:pt x="147" y="141"/>
                </a:lnTo>
                <a:close/>
              </a:path>
            </a:pathLst>
          </a:custGeom>
          <a:solidFill>
            <a:srgbClr val="B9CDE5"/>
          </a:solidFill>
          <a:ln w="9525">
            <a:solidFill>
              <a:schemeClr val="bg1">
                <a:lumMod val="75000"/>
              </a:schemeClr>
            </a:solidFill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3" name="Freeform 50"/>
          <p:cNvSpPr>
            <a:spLocks/>
          </p:cNvSpPr>
          <p:nvPr/>
        </p:nvSpPr>
        <p:spPr bwMode="auto">
          <a:xfrm>
            <a:off x="8982359" y="2639916"/>
            <a:ext cx="232585" cy="422721"/>
          </a:xfrm>
          <a:custGeom>
            <a:avLst/>
            <a:gdLst>
              <a:gd name="T0" fmla="*/ 74 w 79"/>
              <a:gd name="T1" fmla="*/ 101 h 136"/>
              <a:gd name="T2" fmla="*/ 74 w 79"/>
              <a:gd name="T3" fmla="*/ 75 h 136"/>
              <a:gd name="T4" fmla="*/ 67 w 79"/>
              <a:gd name="T5" fmla="*/ 48 h 136"/>
              <a:gd name="T6" fmla="*/ 67 w 79"/>
              <a:gd name="T7" fmla="*/ 42 h 136"/>
              <a:gd name="T8" fmla="*/ 66 w 79"/>
              <a:gd name="T9" fmla="*/ 36 h 136"/>
              <a:gd name="T10" fmla="*/ 66 w 79"/>
              <a:gd name="T11" fmla="*/ 17 h 136"/>
              <a:gd name="T12" fmla="*/ 66 w 79"/>
              <a:gd name="T13" fmla="*/ 6 h 136"/>
              <a:gd name="T14" fmla="*/ 66 w 79"/>
              <a:gd name="T15" fmla="*/ 3 h 136"/>
              <a:gd name="T16" fmla="*/ 60 w 79"/>
              <a:gd name="T17" fmla="*/ 0 h 136"/>
              <a:gd name="T18" fmla="*/ 52 w 79"/>
              <a:gd name="T19" fmla="*/ 4 h 136"/>
              <a:gd name="T20" fmla="*/ 44 w 79"/>
              <a:gd name="T21" fmla="*/ 4 h 136"/>
              <a:gd name="T22" fmla="*/ 41 w 79"/>
              <a:gd name="T23" fmla="*/ 8 h 136"/>
              <a:gd name="T24" fmla="*/ 39 w 79"/>
              <a:gd name="T25" fmla="*/ 12 h 136"/>
              <a:gd name="T26" fmla="*/ 38 w 79"/>
              <a:gd name="T27" fmla="*/ 16 h 136"/>
              <a:gd name="T28" fmla="*/ 38 w 79"/>
              <a:gd name="T29" fmla="*/ 18 h 136"/>
              <a:gd name="T30" fmla="*/ 38 w 79"/>
              <a:gd name="T31" fmla="*/ 30 h 136"/>
              <a:gd name="T32" fmla="*/ 32 w 79"/>
              <a:gd name="T33" fmla="*/ 36 h 136"/>
              <a:gd name="T34" fmla="*/ 31 w 79"/>
              <a:gd name="T35" fmla="*/ 36 h 136"/>
              <a:gd name="T36" fmla="*/ 31 w 79"/>
              <a:gd name="T37" fmla="*/ 42 h 136"/>
              <a:gd name="T38" fmla="*/ 26 w 79"/>
              <a:gd name="T39" fmla="*/ 48 h 136"/>
              <a:gd name="T40" fmla="*/ 26 w 79"/>
              <a:gd name="T41" fmla="*/ 49 h 136"/>
              <a:gd name="T42" fmla="*/ 21 w 79"/>
              <a:gd name="T43" fmla="*/ 56 h 136"/>
              <a:gd name="T44" fmla="*/ 19 w 79"/>
              <a:gd name="T45" fmla="*/ 60 h 136"/>
              <a:gd name="T46" fmla="*/ 21 w 79"/>
              <a:gd name="T47" fmla="*/ 61 h 136"/>
              <a:gd name="T48" fmla="*/ 15 w 79"/>
              <a:gd name="T49" fmla="*/ 72 h 136"/>
              <a:gd name="T50" fmla="*/ 15 w 79"/>
              <a:gd name="T51" fmla="*/ 73 h 136"/>
              <a:gd name="T52" fmla="*/ 10 w 79"/>
              <a:gd name="T53" fmla="*/ 81 h 136"/>
              <a:gd name="T54" fmla="*/ 7 w 79"/>
              <a:gd name="T55" fmla="*/ 85 h 136"/>
              <a:gd name="T56" fmla="*/ 7 w 79"/>
              <a:gd name="T57" fmla="*/ 85 h 136"/>
              <a:gd name="T58" fmla="*/ 8 w 79"/>
              <a:gd name="T59" fmla="*/ 85 h 136"/>
              <a:gd name="T60" fmla="*/ 10 w 79"/>
              <a:gd name="T61" fmla="*/ 86 h 136"/>
              <a:gd name="T62" fmla="*/ 10 w 79"/>
              <a:gd name="T63" fmla="*/ 99 h 136"/>
              <a:gd name="T64" fmla="*/ 10 w 79"/>
              <a:gd name="T65" fmla="*/ 102 h 136"/>
              <a:gd name="T66" fmla="*/ 10 w 79"/>
              <a:gd name="T67" fmla="*/ 102 h 136"/>
              <a:gd name="T68" fmla="*/ 10 w 79"/>
              <a:gd name="T69" fmla="*/ 102 h 136"/>
              <a:gd name="T70" fmla="*/ 10 w 79"/>
              <a:gd name="T71" fmla="*/ 103 h 136"/>
              <a:gd name="T72" fmla="*/ 10 w 79"/>
              <a:gd name="T73" fmla="*/ 103 h 136"/>
              <a:gd name="T74" fmla="*/ 9 w 79"/>
              <a:gd name="T75" fmla="*/ 108 h 136"/>
              <a:gd name="T76" fmla="*/ 8 w 79"/>
              <a:gd name="T77" fmla="*/ 111 h 136"/>
              <a:gd name="T78" fmla="*/ 8 w 79"/>
              <a:gd name="T79" fmla="*/ 112 h 136"/>
              <a:gd name="T80" fmla="*/ 8 w 79"/>
              <a:gd name="T81" fmla="*/ 112 h 136"/>
              <a:gd name="T82" fmla="*/ 7 w 79"/>
              <a:gd name="T83" fmla="*/ 112 h 136"/>
              <a:gd name="T84" fmla="*/ 7 w 79"/>
              <a:gd name="T85" fmla="*/ 112 h 136"/>
              <a:gd name="T86" fmla="*/ 7 w 79"/>
              <a:gd name="T87" fmla="*/ 113 h 136"/>
              <a:gd name="T88" fmla="*/ 1 w 79"/>
              <a:gd name="T89" fmla="*/ 120 h 136"/>
              <a:gd name="T90" fmla="*/ 0 w 79"/>
              <a:gd name="T91" fmla="*/ 120 h 136"/>
              <a:gd name="T92" fmla="*/ 0 w 79"/>
              <a:gd name="T93" fmla="*/ 128 h 136"/>
              <a:gd name="T94" fmla="*/ 0 w 79"/>
              <a:gd name="T95" fmla="*/ 128 h 136"/>
              <a:gd name="T96" fmla="*/ 1 w 79"/>
              <a:gd name="T97" fmla="*/ 128 h 136"/>
              <a:gd name="T98" fmla="*/ 39 w 79"/>
              <a:gd name="T99" fmla="*/ 128 h 136"/>
              <a:gd name="T100" fmla="*/ 39 w 79"/>
              <a:gd name="T101" fmla="*/ 136 h 136"/>
              <a:gd name="T102" fmla="*/ 55 w 79"/>
              <a:gd name="T103" fmla="*/ 136 h 136"/>
              <a:gd name="T104" fmla="*/ 66 w 79"/>
              <a:gd name="T105" fmla="*/ 127 h 136"/>
              <a:gd name="T106" fmla="*/ 67 w 79"/>
              <a:gd name="T107" fmla="*/ 125 h 136"/>
              <a:gd name="T108" fmla="*/ 68 w 79"/>
              <a:gd name="T109" fmla="*/ 121 h 136"/>
              <a:gd name="T110" fmla="*/ 76 w 79"/>
              <a:gd name="T111" fmla="*/ 113 h 136"/>
              <a:gd name="T112" fmla="*/ 79 w 79"/>
              <a:gd name="T113" fmla="*/ 109 h 136"/>
              <a:gd name="T114" fmla="*/ 78 w 79"/>
              <a:gd name="T115" fmla="*/ 108 h 136"/>
              <a:gd name="T116" fmla="*/ 74 w 79"/>
              <a:gd name="T117" fmla="*/ 101 h 1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</a:cxnLst>
            <a:rect l="0" t="0" r="r" b="b"/>
            <a:pathLst>
              <a:path w="79" h="136">
                <a:moveTo>
                  <a:pt x="74" y="101"/>
                </a:moveTo>
                <a:cubicBezTo>
                  <a:pt x="74" y="75"/>
                  <a:pt x="74" y="75"/>
                  <a:pt x="74" y="75"/>
                </a:cubicBezTo>
                <a:cubicBezTo>
                  <a:pt x="67" y="48"/>
                  <a:pt x="67" y="48"/>
                  <a:pt x="67" y="48"/>
                </a:cubicBezTo>
                <a:cubicBezTo>
                  <a:pt x="67" y="42"/>
                  <a:pt x="67" y="42"/>
                  <a:pt x="67" y="42"/>
                </a:cubicBezTo>
                <a:cubicBezTo>
                  <a:pt x="66" y="36"/>
                  <a:pt x="66" y="36"/>
                  <a:pt x="66" y="36"/>
                </a:cubicBezTo>
                <a:cubicBezTo>
                  <a:pt x="66" y="34"/>
                  <a:pt x="67" y="20"/>
                  <a:pt x="66" y="17"/>
                </a:cubicBezTo>
                <a:cubicBezTo>
                  <a:pt x="65" y="14"/>
                  <a:pt x="66" y="7"/>
                  <a:pt x="66" y="6"/>
                </a:cubicBezTo>
                <a:cubicBezTo>
                  <a:pt x="66" y="3"/>
                  <a:pt x="66" y="3"/>
                  <a:pt x="66" y="3"/>
                </a:cubicBezTo>
                <a:cubicBezTo>
                  <a:pt x="60" y="0"/>
                  <a:pt x="60" y="0"/>
                  <a:pt x="60" y="0"/>
                </a:cubicBezTo>
                <a:cubicBezTo>
                  <a:pt x="52" y="4"/>
                  <a:pt x="52" y="4"/>
                  <a:pt x="52" y="4"/>
                </a:cubicBezTo>
                <a:cubicBezTo>
                  <a:pt x="44" y="4"/>
                  <a:pt x="44" y="4"/>
                  <a:pt x="44" y="4"/>
                </a:cubicBezTo>
                <a:cubicBezTo>
                  <a:pt x="41" y="8"/>
                  <a:pt x="41" y="8"/>
                  <a:pt x="41" y="8"/>
                </a:cubicBezTo>
                <a:cubicBezTo>
                  <a:pt x="39" y="12"/>
                  <a:pt x="39" y="12"/>
                  <a:pt x="39" y="12"/>
                </a:cubicBezTo>
                <a:cubicBezTo>
                  <a:pt x="38" y="16"/>
                  <a:pt x="38" y="16"/>
                  <a:pt x="38" y="16"/>
                </a:cubicBezTo>
                <a:cubicBezTo>
                  <a:pt x="38" y="18"/>
                  <a:pt x="38" y="18"/>
                  <a:pt x="38" y="18"/>
                </a:cubicBezTo>
                <a:cubicBezTo>
                  <a:pt x="38" y="30"/>
                  <a:pt x="38" y="30"/>
                  <a:pt x="38" y="30"/>
                </a:cubicBezTo>
                <a:cubicBezTo>
                  <a:pt x="38" y="32"/>
                  <a:pt x="35" y="34"/>
                  <a:pt x="32" y="36"/>
                </a:cubicBezTo>
                <a:cubicBezTo>
                  <a:pt x="31" y="36"/>
                  <a:pt x="31" y="36"/>
                  <a:pt x="31" y="36"/>
                </a:cubicBezTo>
                <a:cubicBezTo>
                  <a:pt x="31" y="42"/>
                  <a:pt x="31" y="42"/>
                  <a:pt x="31" y="42"/>
                </a:cubicBezTo>
                <a:cubicBezTo>
                  <a:pt x="26" y="48"/>
                  <a:pt x="26" y="48"/>
                  <a:pt x="26" y="48"/>
                </a:cubicBezTo>
                <a:cubicBezTo>
                  <a:pt x="26" y="49"/>
                  <a:pt x="26" y="49"/>
                  <a:pt x="26" y="49"/>
                </a:cubicBezTo>
                <a:cubicBezTo>
                  <a:pt x="26" y="50"/>
                  <a:pt x="24" y="53"/>
                  <a:pt x="21" y="56"/>
                </a:cubicBezTo>
                <a:cubicBezTo>
                  <a:pt x="19" y="58"/>
                  <a:pt x="19" y="59"/>
                  <a:pt x="19" y="60"/>
                </a:cubicBezTo>
                <a:cubicBezTo>
                  <a:pt x="19" y="61"/>
                  <a:pt x="20" y="61"/>
                  <a:pt x="21" y="61"/>
                </a:cubicBezTo>
                <a:cubicBezTo>
                  <a:pt x="15" y="72"/>
                  <a:pt x="15" y="72"/>
                  <a:pt x="15" y="72"/>
                </a:cubicBezTo>
                <a:cubicBezTo>
                  <a:pt x="15" y="73"/>
                  <a:pt x="15" y="73"/>
                  <a:pt x="15" y="73"/>
                </a:cubicBezTo>
                <a:cubicBezTo>
                  <a:pt x="15" y="73"/>
                  <a:pt x="15" y="77"/>
                  <a:pt x="10" y="81"/>
                </a:cubicBezTo>
                <a:cubicBezTo>
                  <a:pt x="8" y="83"/>
                  <a:pt x="7" y="84"/>
                  <a:pt x="7" y="85"/>
                </a:cubicBezTo>
                <a:cubicBezTo>
                  <a:pt x="7" y="85"/>
                  <a:pt x="7" y="85"/>
                  <a:pt x="7" y="85"/>
                </a:cubicBezTo>
                <a:cubicBezTo>
                  <a:pt x="8" y="85"/>
                  <a:pt x="8" y="85"/>
                  <a:pt x="8" y="85"/>
                </a:cubicBezTo>
                <a:cubicBezTo>
                  <a:pt x="8" y="86"/>
                  <a:pt x="9" y="86"/>
                  <a:pt x="10" y="86"/>
                </a:cubicBezTo>
                <a:cubicBezTo>
                  <a:pt x="10" y="99"/>
                  <a:pt x="10" y="99"/>
                  <a:pt x="10" y="99"/>
                </a:cubicBezTo>
                <a:cubicBezTo>
                  <a:pt x="10" y="100"/>
                  <a:pt x="10" y="101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2"/>
                  <a:pt x="10" y="102"/>
                  <a:pt x="10" y="102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10" y="103"/>
                  <a:pt x="10" y="103"/>
                  <a:pt x="10" y="103"/>
                </a:cubicBezTo>
                <a:cubicBezTo>
                  <a:pt x="9" y="104"/>
                  <a:pt x="9" y="105"/>
                  <a:pt x="9" y="108"/>
                </a:cubicBezTo>
                <a:cubicBezTo>
                  <a:pt x="9" y="109"/>
                  <a:pt x="8" y="111"/>
                  <a:pt x="8" y="111"/>
                </a:cubicBezTo>
                <a:cubicBezTo>
                  <a:pt x="8" y="112"/>
                  <a:pt x="8" y="112"/>
                  <a:pt x="8" y="112"/>
                </a:cubicBezTo>
                <a:cubicBezTo>
                  <a:pt x="8" y="112"/>
                  <a:pt x="8" y="112"/>
                  <a:pt x="8" y="112"/>
                </a:cubicBezTo>
                <a:cubicBezTo>
                  <a:pt x="7" y="112"/>
                  <a:pt x="7" y="112"/>
                  <a:pt x="7" y="112"/>
                </a:cubicBezTo>
                <a:cubicBezTo>
                  <a:pt x="7" y="112"/>
                  <a:pt x="7" y="112"/>
                  <a:pt x="7" y="112"/>
                </a:cubicBezTo>
                <a:cubicBezTo>
                  <a:pt x="7" y="113"/>
                  <a:pt x="7" y="113"/>
                  <a:pt x="7" y="113"/>
                </a:cubicBezTo>
                <a:cubicBezTo>
                  <a:pt x="5" y="117"/>
                  <a:pt x="2" y="119"/>
                  <a:pt x="1" y="120"/>
                </a:cubicBezTo>
                <a:cubicBezTo>
                  <a:pt x="0" y="120"/>
                  <a:pt x="0" y="120"/>
                  <a:pt x="0" y="120"/>
                </a:cubicBezTo>
                <a:cubicBezTo>
                  <a:pt x="0" y="128"/>
                  <a:pt x="0" y="128"/>
                  <a:pt x="0" y="128"/>
                </a:cubicBezTo>
                <a:cubicBezTo>
                  <a:pt x="0" y="128"/>
                  <a:pt x="0" y="128"/>
                  <a:pt x="0" y="128"/>
                </a:cubicBezTo>
                <a:cubicBezTo>
                  <a:pt x="1" y="128"/>
                  <a:pt x="1" y="128"/>
                  <a:pt x="1" y="128"/>
                </a:cubicBezTo>
                <a:cubicBezTo>
                  <a:pt x="39" y="128"/>
                  <a:pt x="39" y="128"/>
                  <a:pt x="39" y="128"/>
                </a:cubicBezTo>
                <a:cubicBezTo>
                  <a:pt x="39" y="136"/>
                  <a:pt x="39" y="136"/>
                  <a:pt x="39" y="136"/>
                </a:cubicBezTo>
                <a:cubicBezTo>
                  <a:pt x="55" y="136"/>
                  <a:pt x="55" y="136"/>
                  <a:pt x="55" y="136"/>
                </a:cubicBezTo>
                <a:cubicBezTo>
                  <a:pt x="66" y="127"/>
                  <a:pt x="66" y="127"/>
                  <a:pt x="66" y="127"/>
                </a:cubicBezTo>
                <a:cubicBezTo>
                  <a:pt x="67" y="125"/>
                  <a:pt x="67" y="125"/>
                  <a:pt x="67" y="125"/>
                </a:cubicBezTo>
                <a:cubicBezTo>
                  <a:pt x="68" y="121"/>
                  <a:pt x="68" y="121"/>
                  <a:pt x="68" y="121"/>
                </a:cubicBezTo>
                <a:cubicBezTo>
                  <a:pt x="76" y="113"/>
                  <a:pt x="76" y="113"/>
                  <a:pt x="76" y="113"/>
                </a:cubicBezTo>
                <a:cubicBezTo>
                  <a:pt x="79" y="109"/>
                  <a:pt x="79" y="109"/>
                  <a:pt x="79" y="109"/>
                </a:cubicBezTo>
                <a:cubicBezTo>
                  <a:pt x="78" y="108"/>
                  <a:pt x="78" y="108"/>
                  <a:pt x="78" y="108"/>
                </a:cubicBezTo>
                <a:lnTo>
                  <a:pt x="74" y="101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4" name="Freeform 51"/>
          <p:cNvSpPr>
            <a:spLocks/>
          </p:cNvSpPr>
          <p:nvPr/>
        </p:nvSpPr>
        <p:spPr bwMode="auto">
          <a:xfrm>
            <a:off x="8894035" y="3193183"/>
            <a:ext cx="167814" cy="146087"/>
          </a:xfrm>
          <a:custGeom>
            <a:avLst/>
            <a:gdLst>
              <a:gd name="T0" fmla="*/ 57 w 57"/>
              <a:gd name="T1" fmla="*/ 0 h 47"/>
              <a:gd name="T2" fmla="*/ 57 w 57"/>
              <a:gd name="T3" fmla="*/ 0 h 47"/>
              <a:gd name="T4" fmla="*/ 8 w 57"/>
              <a:gd name="T5" fmla="*/ 0 h 47"/>
              <a:gd name="T6" fmla="*/ 7 w 57"/>
              <a:gd name="T7" fmla="*/ 31 h 47"/>
              <a:gd name="T8" fmla="*/ 7 w 57"/>
              <a:gd name="T9" fmla="*/ 32 h 47"/>
              <a:gd name="T10" fmla="*/ 0 w 57"/>
              <a:gd name="T11" fmla="*/ 37 h 47"/>
              <a:gd name="T12" fmla="*/ 0 w 57"/>
              <a:gd name="T13" fmla="*/ 47 h 47"/>
              <a:gd name="T14" fmla="*/ 8 w 57"/>
              <a:gd name="T15" fmla="*/ 45 h 47"/>
              <a:gd name="T16" fmla="*/ 12 w 57"/>
              <a:gd name="T17" fmla="*/ 41 h 47"/>
              <a:gd name="T18" fmla="*/ 16 w 57"/>
              <a:gd name="T19" fmla="*/ 37 h 47"/>
              <a:gd name="T20" fmla="*/ 28 w 57"/>
              <a:gd name="T21" fmla="*/ 41 h 47"/>
              <a:gd name="T22" fmla="*/ 56 w 57"/>
              <a:gd name="T23" fmla="*/ 36 h 47"/>
              <a:gd name="T24" fmla="*/ 57 w 57"/>
              <a:gd name="T25" fmla="*/ 35 h 47"/>
              <a:gd name="T26" fmla="*/ 57 w 57"/>
              <a:gd name="T27" fmla="*/ 1 h 47"/>
              <a:gd name="T28" fmla="*/ 57 w 57"/>
              <a:gd name="T29" fmla="*/ 0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57" h="47">
                <a:moveTo>
                  <a:pt x="57" y="0"/>
                </a:moveTo>
                <a:cubicBezTo>
                  <a:pt x="57" y="0"/>
                  <a:pt x="57" y="0"/>
                  <a:pt x="57" y="0"/>
                </a:cubicBezTo>
                <a:cubicBezTo>
                  <a:pt x="8" y="0"/>
                  <a:pt x="8" y="0"/>
                  <a:pt x="8" y="0"/>
                </a:cubicBezTo>
                <a:cubicBezTo>
                  <a:pt x="8" y="14"/>
                  <a:pt x="7" y="28"/>
                  <a:pt x="7" y="31"/>
                </a:cubicBezTo>
                <a:cubicBezTo>
                  <a:pt x="7" y="32"/>
                  <a:pt x="7" y="32"/>
                  <a:pt x="7" y="32"/>
                </a:cubicBezTo>
                <a:cubicBezTo>
                  <a:pt x="0" y="37"/>
                  <a:pt x="0" y="37"/>
                  <a:pt x="0" y="37"/>
                </a:cubicBezTo>
                <a:cubicBezTo>
                  <a:pt x="0" y="47"/>
                  <a:pt x="0" y="47"/>
                  <a:pt x="0" y="47"/>
                </a:cubicBezTo>
                <a:cubicBezTo>
                  <a:pt x="8" y="45"/>
                  <a:pt x="8" y="45"/>
                  <a:pt x="8" y="45"/>
                </a:cubicBezTo>
                <a:cubicBezTo>
                  <a:pt x="12" y="41"/>
                  <a:pt x="12" y="41"/>
                  <a:pt x="12" y="41"/>
                </a:cubicBezTo>
                <a:cubicBezTo>
                  <a:pt x="16" y="37"/>
                  <a:pt x="16" y="37"/>
                  <a:pt x="16" y="37"/>
                </a:cubicBezTo>
                <a:cubicBezTo>
                  <a:pt x="28" y="41"/>
                  <a:pt x="28" y="41"/>
                  <a:pt x="28" y="41"/>
                </a:cubicBezTo>
                <a:cubicBezTo>
                  <a:pt x="56" y="36"/>
                  <a:pt x="56" y="36"/>
                  <a:pt x="56" y="36"/>
                </a:cubicBezTo>
                <a:cubicBezTo>
                  <a:pt x="57" y="35"/>
                  <a:pt x="57" y="35"/>
                  <a:pt x="57" y="35"/>
                </a:cubicBezTo>
                <a:cubicBezTo>
                  <a:pt x="57" y="1"/>
                  <a:pt x="57" y="1"/>
                  <a:pt x="57" y="1"/>
                </a:cubicBezTo>
                <a:lnTo>
                  <a:pt x="57" y="0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5" name="Freeform 52"/>
          <p:cNvSpPr>
            <a:spLocks/>
          </p:cNvSpPr>
          <p:nvPr/>
        </p:nvSpPr>
        <p:spPr bwMode="auto">
          <a:xfrm>
            <a:off x="7552992" y="3193183"/>
            <a:ext cx="494611" cy="523739"/>
          </a:xfrm>
          <a:custGeom>
            <a:avLst/>
            <a:gdLst>
              <a:gd name="T0" fmla="*/ 0 w 168"/>
              <a:gd name="T1" fmla="*/ 13 h 168"/>
              <a:gd name="T2" fmla="*/ 0 w 168"/>
              <a:gd name="T3" fmla="*/ 138 h 168"/>
              <a:gd name="T4" fmla="*/ 0 w 168"/>
              <a:gd name="T5" fmla="*/ 138 h 168"/>
              <a:gd name="T6" fmla="*/ 10 w 168"/>
              <a:gd name="T7" fmla="*/ 138 h 168"/>
              <a:gd name="T8" fmla="*/ 15 w 168"/>
              <a:gd name="T9" fmla="*/ 144 h 168"/>
              <a:gd name="T10" fmla="*/ 20 w 168"/>
              <a:gd name="T11" fmla="*/ 150 h 168"/>
              <a:gd name="T12" fmla="*/ 44 w 168"/>
              <a:gd name="T13" fmla="*/ 150 h 168"/>
              <a:gd name="T14" fmla="*/ 49 w 168"/>
              <a:gd name="T15" fmla="*/ 156 h 168"/>
              <a:gd name="T16" fmla="*/ 52 w 168"/>
              <a:gd name="T17" fmla="*/ 156 h 168"/>
              <a:gd name="T18" fmla="*/ 57 w 168"/>
              <a:gd name="T19" fmla="*/ 155 h 168"/>
              <a:gd name="T20" fmla="*/ 60 w 168"/>
              <a:gd name="T21" fmla="*/ 156 h 168"/>
              <a:gd name="T22" fmla="*/ 69 w 168"/>
              <a:gd name="T23" fmla="*/ 159 h 168"/>
              <a:gd name="T24" fmla="*/ 82 w 168"/>
              <a:gd name="T25" fmla="*/ 159 h 168"/>
              <a:gd name="T26" fmla="*/ 89 w 168"/>
              <a:gd name="T27" fmla="*/ 166 h 168"/>
              <a:gd name="T28" fmla="*/ 91 w 168"/>
              <a:gd name="T29" fmla="*/ 168 h 168"/>
              <a:gd name="T30" fmla="*/ 91 w 168"/>
              <a:gd name="T31" fmla="*/ 167 h 168"/>
              <a:gd name="T32" fmla="*/ 91 w 168"/>
              <a:gd name="T33" fmla="*/ 165 h 168"/>
              <a:gd name="T34" fmla="*/ 105 w 168"/>
              <a:gd name="T35" fmla="*/ 157 h 168"/>
              <a:gd name="T36" fmla="*/ 107 w 168"/>
              <a:gd name="T37" fmla="*/ 152 h 168"/>
              <a:gd name="T38" fmla="*/ 110 w 168"/>
              <a:gd name="T39" fmla="*/ 150 h 168"/>
              <a:gd name="T40" fmla="*/ 123 w 168"/>
              <a:gd name="T41" fmla="*/ 145 h 168"/>
              <a:gd name="T42" fmla="*/ 130 w 168"/>
              <a:gd name="T43" fmla="*/ 139 h 168"/>
              <a:gd name="T44" fmla="*/ 131 w 168"/>
              <a:gd name="T45" fmla="*/ 140 h 168"/>
              <a:gd name="T46" fmla="*/ 134 w 168"/>
              <a:gd name="T47" fmla="*/ 139 h 168"/>
              <a:gd name="T48" fmla="*/ 136 w 168"/>
              <a:gd name="T49" fmla="*/ 136 h 168"/>
              <a:gd name="T50" fmla="*/ 141 w 168"/>
              <a:gd name="T51" fmla="*/ 129 h 168"/>
              <a:gd name="T52" fmla="*/ 146 w 168"/>
              <a:gd name="T53" fmla="*/ 129 h 168"/>
              <a:gd name="T54" fmla="*/ 152 w 168"/>
              <a:gd name="T55" fmla="*/ 122 h 168"/>
              <a:gd name="T56" fmla="*/ 156 w 168"/>
              <a:gd name="T57" fmla="*/ 118 h 168"/>
              <a:gd name="T58" fmla="*/ 156 w 168"/>
              <a:gd name="T59" fmla="*/ 106 h 168"/>
              <a:gd name="T60" fmla="*/ 161 w 168"/>
              <a:gd name="T61" fmla="*/ 106 h 168"/>
              <a:gd name="T62" fmla="*/ 161 w 168"/>
              <a:gd name="T63" fmla="*/ 98 h 168"/>
              <a:gd name="T64" fmla="*/ 161 w 168"/>
              <a:gd name="T65" fmla="*/ 94 h 168"/>
              <a:gd name="T66" fmla="*/ 161 w 168"/>
              <a:gd name="T67" fmla="*/ 89 h 168"/>
              <a:gd name="T68" fmla="*/ 161 w 168"/>
              <a:gd name="T69" fmla="*/ 82 h 168"/>
              <a:gd name="T70" fmla="*/ 161 w 168"/>
              <a:gd name="T71" fmla="*/ 78 h 168"/>
              <a:gd name="T72" fmla="*/ 166 w 168"/>
              <a:gd name="T73" fmla="*/ 65 h 168"/>
              <a:gd name="T74" fmla="*/ 168 w 168"/>
              <a:gd name="T75" fmla="*/ 61 h 168"/>
              <a:gd name="T76" fmla="*/ 168 w 168"/>
              <a:gd name="T77" fmla="*/ 2 h 168"/>
              <a:gd name="T78" fmla="*/ 168 w 168"/>
              <a:gd name="T79" fmla="*/ 0 h 168"/>
              <a:gd name="T80" fmla="*/ 124 w 168"/>
              <a:gd name="T81" fmla="*/ 25 h 168"/>
              <a:gd name="T82" fmla="*/ 112 w 168"/>
              <a:gd name="T83" fmla="*/ 25 h 168"/>
              <a:gd name="T84" fmla="*/ 100 w 168"/>
              <a:gd name="T85" fmla="*/ 29 h 168"/>
              <a:gd name="T86" fmla="*/ 84 w 168"/>
              <a:gd name="T87" fmla="*/ 25 h 168"/>
              <a:gd name="T88" fmla="*/ 77 w 168"/>
              <a:gd name="T89" fmla="*/ 25 h 168"/>
              <a:gd name="T90" fmla="*/ 69 w 168"/>
              <a:gd name="T91" fmla="*/ 17 h 168"/>
              <a:gd name="T92" fmla="*/ 61 w 168"/>
              <a:gd name="T93" fmla="*/ 13 h 168"/>
              <a:gd name="T94" fmla="*/ 62 w 168"/>
              <a:gd name="T95" fmla="*/ 13 h 168"/>
              <a:gd name="T96" fmla="*/ 1 w 168"/>
              <a:gd name="T97" fmla="*/ 13 h 168"/>
              <a:gd name="T98" fmla="*/ 0 w 168"/>
              <a:gd name="T99" fmla="*/ 13 h 1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</a:cxnLst>
            <a:rect l="0" t="0" r="r" b="b"/>
            <a:pathLst>
              <a:path w="168" h="168">
                <a:moveTo>
                  <a:pt x="0" y="13"/>
                </a:moveTo>
                <a:cubicBezTo>
                  <a:pt x="0" y="138"/>
                  <a:pt x="0" y="138"/>
                  <a:pt x="0" y="138"/>
                </a:cubicBezTo>
                <a:cubicBezTo>
                  <a:pt x="0" y="138"/>
                  <a:pt x="0" y="138"/>
                  <a:pt x="0" y="138"/>
                </a:cubicBezTo>
                <a:cubicBezTo>
                  <a:pt x="10" y="138"/>
                  <a:pt x="10" y="138"/>
                  <a:pt x="10" y="138"/>
                </a:cubicBezTo>
                <a:cubicBezTo>
                  <a:pt x="15" y="144"/>
                  <a:pt x="15" y="144"/>
                  <a:pt x="15" y="144"/>
                </a:cubicBezTo>
                <a:cubicBezTo>
                  <a:pt x="20" y="150"/>
                  <a:pt x="20" y="150"/>
                  <a:pt x="20" y="150"/>
                </a:cubicBezTo>
                <a:cubicBezTo>
                  <a:pt x="44" y="150"/>
                  <a:pt x="44" y="150"/>
                  <a:pt x="44" y="150"/>
                </a:cubicBezTo>
                <a:cubicBezTo>
                  <a:pt x="45" y="151"/>
                  <a:pt x="46" y="156"/>
                  <a:pt x="49" y="156"/>
                </a:cubicBezTo>
                <a:cubicBezTo>
                  <a:pt x="52" y="156"/>
                  <a:pt x="52" y="156"/>
                  <a:pt x="52" y="156"/>
                </a:cubicBezTo>
                <a:cubicBezTo>
                  <a:pt x="52" y="156"/>
                  <a:pt x="54" y="155"/>
                  <a:pt x="57" y="155"/>
                </a:cubicBezTo>
                <a:cubicBezTo>
                  <a:pt x="58" y="155"/>
                  <a:pt x="59" y="156"/>
                  <a:pt x="60" y="156"/>
                </a:cubicBezTo>
                <a:cubicBezTo>
                  <a:pt x="63" y="159"/>
                  <a:pt x="69" y="159"/>
                  <a:pt x="69" y="159"/>
                </a:cubicBezTo>
                <a:cubicBezTo>
                  <a:pt x="82" y="159"/>
                  <a:pt x="82" y="159"/>
                  <a:pt x="82" y="159"/>
                </a:cubicBezTo>
                <a:cubicBezTo>
                  <a:pt x="89" y="166"/>
                  <a:pt x="89" y="166"/>
                  <a:pt x="89" y="166"/>
                </a:cubicBezTo>
                <a:cubicBezTo>
                  <a:pt x="91" y="168"/>
                  <a:pt x="91" y="168"/>
                  <a:pt x="91" y="168"/>
                </a:cubicBezTo>
                <a:cubicBezTo>
                  <a:pt x="91" y="167"/>
                  <a:pt x="91" y="167"/>
                  <a:pt x="91" y="167"/>
                </a:cubicBezTo>
                <a:cubicBezTo>
                  <a:pt x="91" y="165"/>
                  <a:pt x="91" y="165"/>
                  <a:pt x="91" y="165"/>
                </a:cubicBezTo>
                <a:cubicBezTo>
                  <a:pt x="92" y="165"/>
                  <a:pt x="100" y="160"/>
                  <a:pt x="105" y="157"/>
                </a:cubicBezTo>
                <a:cubicBezTo>
                  <a:pt x="107" y="156"/>
                  <a:pt x="108" y="154"/>
                  <a:pt x="107" y="152"/>
                </a:cubicBezTo>
                <a:cubicBezTo>
                  <a:pt x="107" y="151"/>
                  <a:pt x="107" y="150"/>
                  <a:pt x="110" y="150"/>
                </a:cubicBezTo>
                <a:cubicBezTo>
                  <a:pt x="116" y="148"/>
                  <a:pt x="123" y="145"/>
                  <a:pt x="123" y="145"/>
                </a:cubicBezTo>
                <a:cubicBezTo>
                  <a:pt x="130" y="139"/>
                  <a:pt x="130" y="139"/>
                  <a:pt x="130" y="139"/>
                </a:cubicBezTo>
                <a:cubicBezTo>
                  <a:pt x="131" y="140"/>
                  <a:pt x="131" y="140"/>
                  <a:pt x="131" y="140"/>
                </a:cubicBezTo>
                <a:cubicBezTo>
                  <a:pt x="132" y="140"/>
                  <a:pt x="133" y="140"/>
                  <a:pt x="134" y="139"/>
                </a:cubicBezTo>
                <a:cubicBezTo>
                  <a:pt x="136" y="136"/>
                  <a:pt x="136" y="136"/>
                  <a:pt x="136" y="136"/>
                </a:cubicBezTo>
                <a:cubicBezTo>
                  <a:pt x="141" y="129"/>
                  <a:pt x="141" y="129"/>
                  <a:pt x="141" y="129"/>
                </a:cubicBezTo>
                <a:cubicBezTo>
                  <a:pt x="146" y="129"/>
                  <a:pt x="146" y="129"/>
                  <a:pt x="146" y="129"/>
                </a:cubicBezTo>
                <a:cubicBezTo>
                  <a:pt x="152" y="122"/>
                  <a:pt x="152" y="122"/>
                  <a:pt x="152" y="122"/>
                </a:cubicBezTo>
                <a:cubicBezTo>
                  <a:pt x="156" y="118"/>
                  <a:pt x="156" y="118"/>
                  <a:pt x="156" y="118"/>
                </a:cubicBezTo>
                <a:cubicBezTo>
                  <a:pt x="156" y="106"/>
                  <a:pt x="156" y="106"/>
                  <a:pt x="156" y="106"/>
                </a:cubicBezTo>
                <a:cubicBezTo>
                  <a:pt x="161" y="106"/>
                  <a:pt x="161" y="106"/>
                  <a:pt x="161" y="106"/>
                </a:cubicBezTo>
                <a:cubicBezTo>
                  <a:pt x="161" y="98"/>
                  <a:pt x="161" y="98"/>
                  <a:pt x="161" y="98"/>
                </a:cubicBezTo>
                <a:cubicBezTo>
                  <a:pt x="161" y="96"/>
                  <a:pt x="161" y="95"/>
                  <a:pt x="161" y="94"/>
                </a:cubicBezTo>
                <a:cubicBezTo>
                  <a:pt x="161" y="92"/>
                  <a:pt x="161" y="91"/>
                  <a:pt x="161" y="89"/>
                </a:cubicBezTo>
                <a:cubicBezTo>
                  <a:pt x="162" y="87"/>
                  <a:pt x="161" y="84"/>
                  <a:pt x="161" y="82"/>
                </a:cubicBezTo>
                <a:cubicBezTo>
                  <a:pt x="161" y="78"/>
                  <a:pt x="161" y="78"/>
                  <a:pt x="161" y="78"/>
                </a:cubicBezTo>
                <a:cubicBezTo>
                  <a:pt x="166" y="65"/>
                  <a:pt x="166" y="65"/>
                  <a:pt x="166" y="65"/>
                </a:cubicBezTo>
                <a:cubicBezTo>
                  <a:pt x="168" y="61"/>
                  <a:pt x="168" y="61"/>
                  <a:pt x="168" y="61"/>
                </a:cubicBezTo>
                <a:cubicBezTo>
                  <a:pt x="168" y="2"/>
                  <a:pt x="168" y="2"/>
                  <a:pt x="168" y="2"/>
                </a:cubicBezTo>
                <a:cubicBezTo>
                  <a:pt x="168" y="0"/>
                  <a:pt x="168" y="0"/>
                  <a:pt x="168" y="0"/>
                </a:cubicBezTo>
                <a:cubicBezTo>
                  <a:pt x="124" y="25"/>
                  <a:pt x="124" y="25"/>
                  <a:pt x="124" y="25"/>
                </a:cubicBezTo>
                <a:cubicBezTo>
                  <a:pt x="112" y="25"/>
                  <a:pt x="112" y="25"/>
                  <a:pt x="112" y="25"/>
                </a:cubicBezTo>
                <a:cubicBezTo>
                  <a:pt x="100" y="29"/>
                  <a:pt x="100" y="29"/>
                  <a:pt x="100" y="29"/>
                </a:cubicBezTo>
                <a:cubicBezTo>
                  <a:pt x="84" y="25"/>
                  <a:pt x="84" y="25"/>
                  <a:pt x="84" y="25"/>
                </a:cubicBezTo>
                <a:cubicBezTo>
                  <a:pt x="77" y="25"/>
                  <a:pt x="77" y="25"/>
                  <a:pt x="77" y="25"/>
                </a:cubicBezTo>
                <a:cubicBezTo>
                  <a:pt x="69" y="17"/>
                  <a:pt x="69" y="17"/>
                  <a:pt x="69" y="17"/>
                </a:cubicBezTo>
                <a:cubicBezTo>
                  <a:pt x="61" y="13"/>
                  <a:pt x="61" y="13"/>
                  <a:pt x="61" y="13"/>
                </a:cubicBezTo>
                <a:cubicBezTo>
                  <a:pt x="62" y="13"/>
                  <a:pt x="62" y="13"/>
                  <a:pt x="62" y="13"/>
                </a:cubicBezTo>
                <a:cubicBezTo>
                  <a:pt x="1" y="13"/>
                  <a:pt x="1" y="13"/>
                  <a:pt x="1" y="13"/>
                </a:cubicBezTo>
                <a:lnTo>
                  <a:pt x="0" y="13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6" name="Freeform 53"/>
          <p:cNvSpPr>
            <a:spLocks/>
          </p:cNvSpPr>
          <p:nvPr/>
        </p:nvSpPr>
        <p:spPr bwMode="auto">
          <a:xfrm>
            <a:off x="8047603" y="3162099"/>
            <a:ext cx="660955" cy="414950"/>
          </a:xfrm>
          <a:custGeom>
            <a:avLst/>
            <a:gdLst>
              <a:gd name="T0" fmla="*/ 0 w 224"/>
              <a:gd name="T1" fmla="*/ 71 h 133"/>
              <a:gd name="T2" fmla="*/ 0 w 224"/>
              <a:gd name="T3" fmla="*/ 75 h 133"/>
              <a:gd name="T4" fmla="*/ 0 w 224"/>
              <a:gd name="T5" fmla="*/ 130 h 133"/>
              <a:gd name="T6" fmla="*/ 36 w 224"/>
              <a:gd name="T7" fmla="*/ 130 h 133"/>
              <a:gd name="T8" fmla="*/ 181 w 224"/>
              <a:gd name="T9" fmla="*/ 130 h 133"/>
              <a:gd name="T10" fmla="*/ 191 w 224"/>
              <a:gd name="T11" fmla="*/ 133 h 133"/>
              <a:gd name="T12" fmla="*/ 191 w 224"/>
              <a:gd name="T13" fmla="*/ 133 h 133"/>
              <a:gd name="T14" fmla="*/ 192 w 224"/>
              <a:gd name="T15" fmla="*/ 133 h 133"/>
              <a:gd name="T16" fmla="*/ 198 w 224"/>
              <a:gd name="T17" fmla="*/ 130 h 133"/>
              <a:gd name="T18" fmla="*/ 211 w 224"/>
              <a:gd name="T19" fmla="*/ 118 h 133"/>
              <a:gd name="T20" fmla="*/ 211 w 224"/>
              <a:gd name="T21" fmla="*/ 118 h 133"/>
              <a:gd name="T22" fmla="*/ 211 w 224"/>
              <a:gd name="T23" fmla="*/ 113 h 133"/>
              <a:gd name="T24" fmla="*/ 215 w 224"/>
              <a:gd name="T25" fmla="*/ 107 h 133"/>
              <a:gd name="T26" fmla="*/ 215 w 224"/>
              <a:gd name="T27" fmla="*/ 92 h 133"/>
              <a:gd name="T28" fmla="*/ 208 w 224"/>
              <a:gd name="T29" fmla="*/ 79 h 133"/>
              <a:gd name="T30" fmla="*/ 208 w 224"/>
              <a:gd name="T31" fmla="*/ 79 h 133"/>
              <a:gd name="T32" fmla="*/ 205 w 224"/>
              <a:gd name="T33" fmla="*/ 80 h 133"/>
              <a:gd name="T34" fmla="*/ 205 w 224"/>
              <a:gd name="T35" fmla="*/ 80 h 133"/>
              <a:gd name="T36" fmla="*/ 205 w 224"/>
              <a:gd name="T37" fmla="*/ 79 h 133"/>
              <a:gd name="T38" fmla="*/ 206 w 224"/>
              <a:gd name="T39" fmla="*/ 78 h 133"/>
              <a:gd name="T40" fmla="*/ 206 w 224"/>
              <a:gd name="T41" fmla="*/ 78 h 133"/>
              <a:gd name="T42" fmla="*/ 206 w 224"/>
              <a:gd name="T43" fmla="*/ 78 h 133"/>
              <a:gd name="T44" fmla="*/ 207 w 224"/>
              <a:gd name="T45" fmla="*/ 75 h 133"/>
              <a:gd name="T46" fmla="*/ 209 w 224"/>
              <a:gd name="T47" fmla="*/ 69 h 133"/>
              <a:gd name="T48" fmla="*/ 215 w 224"/>
              <a:gd name="T49" fmla="*/ 60 h 133"/>
              <a:gd name="T50" fmla="*/ 215 w 224"/>
              <a:gd name="T51" fmla="*/ 49 h 133"/>
              <a:gd name="T52" fmla="*/ 224 w 224"/>
              <a:gd name="T53" fmla="*/ 46 h 133"/>
              <a:gd name="T54" fmla="*/ 223 w 224"/>
              <a:gd name="T55" fmla="*/ 46 h 133"/>
              <a:gd name="T56" fmla="*/ 222 w 224"/>
              <a:gd name="T57" fmla="*/ 45 h 133"/>
              <a:gd name="T58" fmla="*/ 215 w 224"/>
              <a:gd name="T59" fmla="*/ 37 h 133"/>
              <a:gd name="T60" fmla="*/ 213 w 224"/>
              <a:gd name="T61" fmla="*/ 30 h 133"/>
              <a:gd name="T62" fmla="*/ 209 w 224"/>
              <a:gd name="T63" fmla="*/ 21 h 133"/>
              <a:gd name="T64" fmla="*/ 209 w 224"/>
              <a:gd name="T65" fmla="*/ 21 h 133"/>
              <a:gd name="T66" fmla="*/ 208 w 224"/>
              <a:gd name="T67" fmla="*/ 21 h 133"/>
              <a:gd name="T68" fmla="*/ 204 w 224"/>
              <a:gd name="T69" fmla="*/ 24 h 133"/>
              <a:gd name="T70" fmla="*/ 206 w 224"/>
              <a:gd name="T71" fmla="*/ 21 h 133"/>
              <a:gd name="T72" fmla="*/ 205 w 224"/>
              <a:gd name="T73" fmla="*/ 16 h 133"/>
              <a:gd name="T74" fmla="*/ 204 w 224"/>
              <a:gd name="T75" fmla="*/ 2 h 133"/>
              <a:gd name="T76" fmla="*/ 26 w 224"/>
              <a:gd name="T77" fmla="*/ 2 h 133"/>
              <a:gd name="T78" fmla="*/ 25 w 224"/>
              <a:gd name="T79" fmla="*/ 1 h 133"/>
              <a:gd name="T80" fmla="*/ 25 w 224"/>
              <a:gd name="T81" fmla="*/ 1 h 133"/>
              <a:gd name="T82" fmla="*/ 18 w 224"/>
              <a:gd name="T83" fmla="*/ 1 h 133"/>
              <a:gd name="T84" fmla="*/ 18 w 224"/>
              <a:gd name="T85" fmla="*/ 0 h 133"/>
              <a:gd name="T86" fmla="*/ 17 w 224"/>
              <a:gd name="T87" fmla="*/ 0 h 133"/>
              <a:gd name="T88" fmla="*/ 0 w 224"/>
              <a:gd name="T89" fmla="*/ 10 h 133"/>
              <a:gd name="T90" fmla="*/ 0 w 224"/>
              <a:gd name="T91" fmla="*/ 12 h 133"/>
              <a:gd name="T92" fmla="*/ 0 w 224"/>
              <a:gd name="T93" fmla="*/ 71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224" h="133">
                <a:moveTo>
                  <a:pt x="0" y="71"/>
                </a:moveTo>
                <a:cubicBezTo>
                  <a:pt x="0" y="75"/>
                  <a:pt x="0" y="75"/>
                  <a:pt x="0" y="75"/>
                </a:cubicBezTo>
                <a:cubicBezTo>
                  <a:pt x="0" y="130"/>
                  <a:pt x="0" y="130"/>
                  <a:pt x="0" y="130"/>
                </a:cubicBezTo>
                <a:cubicBezTo>
                  <a:pt x="36" y="130"/>
                  <a:pt x="36" y="130"/>
                  <a:pt x="36" y="130"/>
                </a:cubicBezTo>
                <a:cubicBezTo>
                  <a:pt x="181" y="130"/>
                  <a:pt x="181" y="130"/>
                  <a:pt x="181" y="130"/>
                </a:cubicBezTo>
                <a:cubicBezTo>
                  <a:pt x="182" y="130"/>
                  <a:pt x="186" y="133"/>
                  <a:pt x="191" y="133"/>
                </a:cubicBezTo>
                <a:cubicBezTo>
                  <a:pt x="191" y="133"/>
                  <a:pt x="191" y="133"/>
                  <a:pt x="191" y="133"/>
                </a:cubicBezTo>
                <a:cubicBezTo>
                  <a:pt x="192" y="133"/>
                  <a:pt x="192" y="133"/>
                  <a:pt x="192" y="133"/>
                </a:cubicBezTo>
                <a:cubicBezTo>
                  <a:pt x="195" y="133"/>
                  <a:pt x="197" y="132"/>
                  <a:pt x="198" y="130"/>
                </a:cubicBezTo>
                <a:cubicBezTo>
                  <a:pt x="204" y="124"/>
                  <a:pt x="209" y="119"/>
                  <a:pt x="211" y="118"/>
                </a:cubicBezTo>
                <a:cubicBezTo>
                  <a:pt x="211" y="118"/>
                  <a:pt x="211" y="118"/>
                  <a:pt x="211" y="118"/>
                </a:cubicBezTo>
                <a:cubicBezTo>
                  <a:pt x="211" y="113"/>
                  <a:pt x="211" y="113"/>
                  <a:pt x="211" y="113"/>
                </a:cubicBezTo>
                <a:cubicBezTo>
                  <a:pt x="215" y="107"/>
                  <a:pt x="215" y="107"/>
                  <a:pt x="215" y="107"/>
                </a:cubicBezTo>
                <a:cubicBezTo>
                  <a:pt x="215" y="92"/>
                  <a:pt x="215" y="92"/>
                  <a:pt x="215" y="92"/>
                </a:cubicBezTo>
                <a:cubicBezTo>
                  <a:pt x="208" y="79"/>
                  <a:pt x="208" y="79"/>
                  <a:pt x="208" y="79"/>
                </a:cubicBezTo>
                <a:cubicBezTo>
                  <a:pt x="208" y="79"/>
                  <a:pt x="208" y="79"/>
                  <a:pt x="208" y="79"/>
                </a:cubicBezTo>
                <a:cubicBezTo>
                  <a:pt x="205" y="80"/>
                  <a:pt x="205" y="80"/>
                  <a:pt x="205" y="80"/>
                </a:cubicBezTo>
                <a:cubicBezTo>
                  <a:pt x="205" y="80"/>
                  <a:pt x="205" y="80"/>
                  <a:pt x="205" y="80"/>
                </a:cubicBezTo>
                <a:cubicBezTo>
                  <a:pt x="205" y="79"/>
                  <a:pt x="205" y="79"/>
                  <a:pt x="205" y="79"/>
                </a:cubicBezTo>
                <a:cubicBezTo>
                  <a:pt x="205" y="78"/>
                  <a:pt x="206" y="78"/>
                  <a:pt x="206" y="78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06" y="78"/>
                  <a:pt x="206" y="78"/>
                  <a:pt x="206" y="78"/>
                </a:cubicBezTo>
                <a:cubicBezTo>
                  <a:pt x="207" y="75"/>
                  <a:pt x="207" y="75"/>
                  <a:pt x="207" y="75"/>
                </a:cubicBezTo>
                <a:cubicBezTo>
                  <a:pt x="209" y="69"/>
                  <a:pt x="209" y="69"/>
                  <a:pt x="209" y="69"/>
                </a:cubicBezTo>
                <a:cubicBezTo>
                  <a:pt x="215" y="60"/>
                  <a:pt x="215" y="60"/>
                  <a:pt x="215" y="60"/>
                </a:cubicBezTo>
                <a:cubicBezTo>
                  <a:pt x="215" y="49"/>
                  <a:pt x="215" y="49"/>
                  <a:pt x="215" y="49"/>
                </a:cubicBezTo>
                <a:cubicBezTo>
                  <a:pt x="224" y="46"/>
                  <a:pt x="224" y="46"/>
                  <a:pt x="224" y="46"/>
                </a:cubicBezTo>
                <a:cubicBezTo>
                  <a:pt x="223" y="46"/>
                  <a:pt x="223" y="46"/>
                  <a:pt x="223" y="46"/>
                </a:cubicBezTo>
                <a:cubicBezTo>
                  <a:pt x="222" y="45"/>
                  <a:pt x="222" y="45"/>
                  <a:pt x="222" y="45"/>
                </a:cubicBezTo>
                <a:cubicBezTo>
                  <a:pt x="215" y="37"/>
                  <a:pt x="215" y="37"/>
                  <a:pt x="215" y="37"/>
                </a:cubicBezTo>
                <a:cubicBezTo>
                  <a:pt x="213" y="30"/>
                  <a:pt x="213" y="30"/>
                  <a:pt x="213" y="30"/>
                </a:cubicBezTo>
                <a:cubicBezTo>
                  <a:pt x="209" y="21"/>
                  <a:pt x="209" y="21"/>
                  <a:pt x="209" y="21"/>
                </a:cubicBezTo>
                <a:cubicBezTo>
                  <a:pt x="209" y="21"/>
                  <a:pt x="209" y="21"/>
                  <a:pt x="209" y="21"/>
                </a:cubicBezTo>
                <a:cubicBezTo>
                  <a:pt x="208" y="21"/>
                  <a:pt x="208" y="21"/>
                  <a:pt x="208" y="21"/>
                </a:cubicBezTo>
                <a:cubicBezTo>
                  <a:pt x="204" y="24"/>
                  <a:pt x="204" y="24"/>
                  <a:pt x="204" y="24"/>
                </a:cubicBezTo>
                <a:cubicBezTo>
                  <a:pt x="206" y="21"/>
                  <a:pt x="206" y="21"/>
                  <a:pt x="206" y="21"/>
                </a:cubicBezTo>
                <a:cubicBezTo>
                  <a:pt x="205" y="20"/>
                  <a:pt x="205" y="18"/>
                  <a:pt x="205" y="16"/>
                </a:cubicBezTo>
                <a:cubicBezTo>
                  <a:pt x="205" y="8"/>
                  <a:pt x="204" y="3"/>
                  <a:pt x="204" y="2"/>
                </a:cubicBezTo>
                <a:cubicBezTo>
                  <a:pt x="26" y="2"/>
                  <a:pt x="26" y="2"/>
                  <a:pt x="26" y="2"/>
                </a:cubicBezTo>
                <a:cubicBezTo>
                  <a:pt x="25" y="1"/>
                  <a:pt x="25" y="1"/>
                  <a:pt x="25" y="1"/>
                </a:cubicBezTo>
                <a:cubicBezTo>
                  <a:pt x="25" y="1"/>
                  <a:pt x="25" y="1"/>
                  <a:pt x="25" y="1"/>
                </a:cubicBezTo>
                <a:cubicBezTo>
                  <a:pt x="18" y="1"/>
                  <a:pt x="18" y="1"/>
                  <a:pt x="18" y="1"/>
                </a:cubicBezTo>
                <a:cubicBezTo>
                  <a:pt x="18" y="0"/>
                  <a:pt x="18" y="0"/>
                  <a:pt x="18" y="0"/>
                </a:cubicBezTo>
                <a:cubicBezTo>
                  <a:pt x="17" y="0"/>
                  <a:pt x="17" y="0"/>
                  <a:pt x="17" y="0"/>
                </a:cubicBezTo>
                <a:cubicBezTo>
                  <a:pt x="0" y="10"/>
                  <a:pt x="0" y="10"/>
                  <a:pt x="0" y="10"/>
                </a:cubicBezTo>
                <a:cubicBezTo>
                  <a:pt x="0" y="12"/>
                  <a:pt x="0" y="12"/>
                  <a:pt x="0" y="12"/>
                </a:cubicBezTo>
                <a:lnTo>
                  <a:pt x="0" y="71"/>
                </a:lnTo>
                <a:close/>
              </a:path>
            </a:pathLst>
          </a:custGeom>
          <a:solidFill>
            <a:srgbClr val="0070C0"/>
          </a:solidFill>
          <a:ln w="3175"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49" name="Freeform 56"/>
          <p:cNvSpPr>
            <a:spLocks noEditPoints="1"/>
          </p:cNvSpPr>
          <p:nvPr/>
        </p:nvSpPr>
        <p:spPr bwMode="auto">
          <a:xfrm>
            <a:off x="8122677" y="2702080"/>
            <a:ext cx="895010" cy="702463"/>
          </a:xfrm>
          <a:custGeom>
            <a:avLst/>
            <a:gdLst>
              <a:gd name="T0" fmla="*/ 269 w 304"/>
              <a:gd name="T1" fmla="*/ 190 h 226"/>
              <a:gd name="T2" fmla="*/ 269 w 304"/>
              <a:gd name="T3" fmla="*/ 135 h 226"/>
              <a:gd name="T4" fmla="*/ 273 w 304"/>
              <a:gd name="T5" fmla="*/ 106 h 226"/>
              <a:gd name="T6" fmla="*/ 269 w 304"/>
              <a:gd name="T7" fmla="*/ 0 h 226"/>
              <a:gd name="T8" fmla="*/ 169 w 304"/>
              <a:gd name="T9" fmla="*/ 19 h 226"/>
              <a:gd name="T10" fmla="*/ 141 w 304"/>
              <a:gd name="T11" fmla="*/ 47 h 226"/>
              <a:gd name="T12" fmla="*/ 149 w 304"/>
              <a:gd name="T13" fmla="*/ 54 h 226"/>
              <a:gd name="T14" fmla="*/ 145 w 304"/>
              <a:gd name="T15" fmla="*/ 62 h 226"/>
              <a:gd name="T16" fmla="*/ 149 w 304"/>
              <a:gd name="T17" fmla="*/ 78 h 226"/>
              <a:gd name="T18" fmla="*/ 118 w 304"/>
              <a:gd name="T19" fmla="*/ 90 h 226"/>
              <a:gd name="T20" fmla="*/ 94 w 304"/>
              <a:gd name="T21" fmla="*/ 93 h 226"/>
              <a:gd name="T22" fmla="*/ 36 w 304"/>
              <a:gd name="T23" fmla="*/ 93 h 226"/>
              <a:gd name="T24" fmla="*/ 32 w 304"/>
              <a:gd name="T25" fmla="*/ 129 h 226"/>
              <a:gd name="T26" fmla="*/ 0 w 304"/>
              <a:gd name="T27" fmla="*/ 148 h 226"/>
              <a:gd name="T28" fmla="*/ 179 w 304"/>
              <a:gd name="T29" fmla="*/ 150 h 226"/>
              <a:gd name="T30" fmla="*/ 179 w 304"/>
              <a:gd name="T31" fmla="*/ 172 h 226"/>
              <a:gd name="T32" fmla="*/ 188 w 304"/>
              <a:gd name="T33" fmla="*/ 178 h 226"/>
              <a:gd name="T34" fmla="*/ 198 w 304"/>
              <a:gd name="T35" fmla="*/ 193 h 226"/>
              <a:gd name="T36" fmla="*/ 214 w 304"/>
              <a:gd name="T37" fmla="*/ 202 h 226"/>
              <a:gd name="T38" fmla="*/ 236 w 304"/>
              <a:gd name="T39" fmla="*/ 219 h 226"/>
              <a:gd name="T40" fmla="*/ 247 w 304"/>
              <a:gd name="T41" fmla="*/ 210 h 226"/>
              <a:gd name="T42" fmla="*/ 239 w 304"/>
              <a:gd name="T43" fmla="*/ 220 h 226"/>
              <a:gd name="T44" fmla="*/ 238 w 304"/>
              <a:gd name="T45" fmla="*/ 222 h 226"/>
              <a:gd name="T46" fmla="*/ 236 w 304"/>
              <a:gd name="T47" fmla="*/ 225 h 226"/>
              <a:gd name="T48" fmla="*/ 239 w 304"/>
              <a:gd name="T49" fmla="*/ 225 h 226"/>
              <a:gd name="T50" fmla="*/ 241 w 304"/>
              <a:gd name="T51" fmla="*/ 223 h 226"/>
              <a:gd name="T52" fmla="*/ 242 w 304"/>
              <a:gd name="T53" fmla="*/ 221 h 226"/>
              <a:gd name="T54" fmla="*/ 299 w 304"/>
              <a:gd name="T55" fmla="*/ 200 h 226"/>
              <a:gd name="T56" fmla="*/ 298 w 304"/>
              <a:gd name="T57" fmla="*/ 200 h 226"/>
              <a:gd name="T58" fmla="*/ 299 w 304"/>
              <a:gd name="T59" fmla="*/ 200 h 226"/>
              <a:gd name="T60" fmla="*/ 302 w 304"/>
              <a:gd name="T61" fmla="*/ 207 h 226"/>
              <a:gd name="T62" fmla="*/ 298 w 304"/>
              <a:gd name="T63" fmla="*/ 209 h 226"/>
              <a:gd name="T64" fmla="*/ 296 w 304"/>
              <a:gd name="T65" fmla="*/ 208 h 226"/>
              <a:gd name="T66" fmla="*/ 294 w 304"/>
              <a:gd name="T67" fmla="*/ 209 h 226"/>
              <a:gd name="T68" fmla="*/ 291 w 304"/>
              <a:gd name="T69" fmla="*/ 209 h 226"/>
              <a:gd name="T70" fmla="*/ 288 w 304"/>
              <a:gd name="T71" fmla="*/ 212 h 226"/>
              <a:gd name="T72" fmla="*/ 284 w 304"/>
              <a:gd name="T73" fmla="*/ 212 h 226"/>
              <a:gd name="T74" fmla="*/ 290 w 304"/>
              <a:gd name="T75" fmla="*/ 207 h 226"/>
              <a:gd name="T76" fmla="*/ 290 w 304"/>
              <a:gd name="T77" fmla="*/ 205 h 226"/>
              <a:gd name="T78" fmla="*/ 284 w 304"/>
              <a:gd name="T79" fmla="*/ 209 h 226"/>
              <a:gd name="T80" fmla="*/ 270 w 304"/>
              <a:gd name="T81" fmla="*/ 211 h 226"/>
              <a:gd name="T82" fmla="*/ 264 w 304"/>
              <a:gd name="T83" fmla="*/ 212 h 226"/>
              <a:gd name="T84" fmla="*/ 259 w 304"/>
              <a:gd name="T85" fmla="*/ 212 h 226"/>
              <a:gd name="T86" fmla="*/ 251 w 304"/>
              <a:gd name="T87" fmla="*/ 216 h 226"/>
              <a:gd name="T88" fmla="*/ 247 w 304"/>
              <a:gd name="T89" fmla="*/ 216 h 226"/>
              <a:gd name="T90" fmla="*/ 244 w 304"/>
              <a:gd name="T91" fmla="*/ 219 h 226"/>
              <a:gd name="T92" fmla="*/ 244 w 304"/>
              <a:gd name="T93" fmla="*/ 221 h 226"/>
              <a:gd name="T94" fmla="*/ 245 w 304"/>
              <a:gd name="T95" fmla="*/ 223 h 226"/>
              <a:gd name="T96" fmla="*/ 250 w 304"/>
              <a:gd name="T97" fmla="*/ 223 h 226"/>
              <a:gd name="T98" fmla="*/ 253 w 304"/>
              <a:gd name="T99" fmla="*/ 222 h 226"/>
              <a:gd name="T100" fmla="*/ 256 w 304"/>
              <a:gd name="T101" fmla="*/ 222 h 226"/>
              <a:gd name="T102" fmla="*/ 259 w 304"/>
              <a:gd name="T103" fmla="*/ 222 h 226"/>
              <a:gd name="T104" fmla="*/ 264 w 304"/>
              <a:gd name="T105" fmla="*/ 221 h 226"/>
              <a:gd name="T106" fmla="*/ 269 w 304"/>
              <a:gd name="T107" fmla="*/ 221 h 226"/>
              <a:gd name="T108" fmla="*/ 273 w 304"/>
              <a:gd name="T109" fmla="*/ 219 h 226"/>
              <a:gd name="T110" fmla="*/ 279 w 304"/>
              <a:gd name="T111" fmla="*/ 218 h 226"/>
              <a:gd name="T112" fmla="*/ 285 w 304"/>
              <a:gd name="T113" fmla="*/ 216 h 226"/>
              <a:gd name="T114" fmla="*/ 288 w 304"/>
              <a:gd name="T115" fmla="*/ 216 h 226"/>
              <a:gd name="T116" fmla="*/ 292 w 304"/>
              <a:gd name="T117" fmla="*/ 214 h 226"/>
              <a:gd name="T118" fmla="*/ 295 w 304"/>
              <a:gd name="T119" fmla="*/ 212 h 226"/>
              <a:gd name="T120" fmla="*/ 298 w 304"/>
              <a:gd name="T121" fmla="*/ 210 h 226"/>
              <a:gd name="T122" fmla="*/ 302 w 304"/>
              <a:gd name="T123" fmla="*/ 209 h 226"/>
              <a:gd name="T124" fmla="*/ 304 w 304"/>
              <a:gd name="T125" fmla="*/ 207 h 2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304" h="226">
                <a:moveTo>
                  <a:pt x="262" y="205"/>
                </a:moveTo>
                <a:cubicBezTo>
                  <a:pt x="262" y="195"/>
                  <a:pt x="262" y="195"/>
                  <a:pt x="262" y="195"/>
                </a:cubicBezTo>
                <a:cubicBezTo>
                  <a:pt x="269" y="190"/>
                  <a:pt x="269" y="190"/>
                  <a:pt x="269" y="190"/>
                </a:cubicBezTo>
                <a:cubicBezTo>
                  <a:pt x="269" y="189"/>
                  <a:pt x="269" y="189"/>
                  <a:pt x="269" y="189"/>
                </a:cubicBezTo>
                <a:cubicBezTo>
                  <a:pt x="269" y="186"/>
                  <a:pt x="270" y="172"/>
                  <a:pt x="270" y="158"/>
                </a:cubicBezTo>
                <a:cubicBezTo>
                  <a:pt x="270" y="147"/>
                  <a:pt x="270" y="137"/>
                  <a:pt x="269" y="135"/>
                </a:cubicBezTo>
                <a:cubicBezTo>
                  <a:pt x="268" y="135"/>
                  <a:pt x="267" y="132"/>
                  <a:pt x="272" y="112"/>
                </a:cubicBezTo>
                <a:cubicBezTo>
                  <a:pt x="273" y="108"/>
                  <a:pt x="273" y="108"/>
                  <a:pt x="273" y="108"/>
                </a:cubicBezTo>
                <a:cubicBezTo>
                  <a:pt x="273" y="106"/>
                  <a:pt x="273" y="106"/>
                  <a:pt x="273" y="106"/>
                </a:cubicBezTo>
                <a:cubicBezTo>
                  <a:pt x="274" y="102"/>
                  <a:pt x="275" y="98"/>
                  <a:pt x="276" y="96"/>
                </a:cubicBezTo>
                <a:cubicBezTo>
                  <a:pt x="269" y="85"/>
                  <a:pt x="269" y="85"/>
                  <a:pt x="269" y="85"/>
                </a:cubicBezTo>
                <a:cubicBezTo>
                  <a:pt x="269" y="0"/>
                  <a:pt x="269" y="0"/>
                  <a:pt x="269" y="0"/>
                </a:cubicBezTo>
                <a:cubicBezTo>
                  <a:pt x="268" y="0"/>
                  <a:pt x="268" y="0"/>
                  <a:pt x="268" y="0"/>
                </a:cubicBezTo>
                <a:cubicBezTo>
                  <a:pt x="192" y="0"/>
                  <a:pt x="192" y="0"/>
                  <a:pt x="192" y="0"/>
                </a:cubicBezTo>
                <a:cubicBezTo>
                  <a:pt x="169" y="19"/>
                  <a:pt x="169" y="19"/>
                  <a:pt x="169" y="19"/>
                </a:cubicBezTo>
                <a:cubicBezTo>
                  <a:pt x="161" y="35"/>
                  <a:pt x="161" y="35"/>
                  <a:pt x="161" y="35"/>
                </a:cubicBezTo>
                <a:cubicBezTo>
                  <a:pt x="145" y="43"/>
                  <a:pt x="145" y="43"/>
                  <a:pt x="145" y="43"/>
                </a:cubicBezTo>
                <a:cubicBezTo>
                  <a:pt x="141" y="47"/>
                  <a:pt x="141" y="47"/>
                  <a:pt x="141" y="47"/>
                </a:cubicBezTo>
                <a:cubicBezTo>
                  <a:pt x="145" y="50"/>
                  <a:pt x="145" y="50"/>
                  <a:pt x="145" y="50"/>
                </a:cubicBezTo>
                <a:cubicBezTo>
                  <a:pt x="149" y="50"/>
                  <a:pt x="149" y="50"/>
                  <a:pt x="149" y="50"/>
                </a:cubicBezTo>
                <a:cubicBezTo>
                  <a:pt x="149" y="54"/>
                  <a:pt x="149" y="54"/>
                  <a:pt x="149" y="54"/>
                </a:cubicBezTo>
                <a:cubicBezTo>
                  <a:pt x="149" y="58"/>
                  <a:pt x="149" y="58"/>
                  <a:pt x="149" y="58"/>
                </a:cubicBezTo>
                <a:cubicBezTo>
                  <a:pt x="145" y="58"/>
                  <a:pt x="145" y="58"/>
                  <a:pt x="145" y="58"/>
                </a:cubicBezTo>
                <a:cubicBezTo>
                  <a:pt x="145" y="62"/>
                  <a:pt x="145" y="62"/>
                  <a:pt x="145" y="62"/>
                </a:cubicBezTo>
                <a:cubicBezTo>
                  <a:pt x="149" y="66"/>
                  <a:pt x="149" y="66"/>
                  <a:pt x="149" y="66"/>
                </a:cubicBezTo>
                <a:cubicBezTo>
                  <a:pt x="149" y="70"/>
                  <a:pt x="149" y="70"/>
                  <a:pt x="149" y="70"/>
                </a:cubicBezTo>
                <a:cubicBezTo>
                  <a:pt x="149" y="78"/>
                  <a:pt x="149" y="78"/>
                  <a:pt x="149" y="78"/>
                </a:cubicBezTo>
                <a:cubicBezTo>
                  <a:pt x="137" y="78"/>
                  <a:pt x="137" y="78"/>
                  <a:pt x="137" y="78"/>
                </a:cubicBezTo>
                <a:cubicBezTo>
                  <a:pt x="126" y="90"/>
                  <a:pt x="126" y="90"/>
                  <a:pt x="126" y="90"/>
                </a:cubicBezTo>
                <a:cubicBezTo>
                  <a:pt x="118" y="90"/>
                  <a:pt x="118" y="90"/>
                  <a:pt x="118" y="90"/>
                </a:cubicBezTo>
                <a:cubicBezTo>
                  <a:pt x="106" y="90"/>
                  <a:pt x="106" y="90"/>
                  <a:pt x="106" y="90"/>
                </a:cubicBezTo>
                <a:cubicBezTo>
                  <a:pt x="102" y="90"/>
                  <a:pt x="102" y="90"/>
                  <a:pt x="102" y="90"/>
                </a:cubicBezTo>
                <a:cubicBezTo>
                  <a:pt x="94" y="93"/>
                  <a:pt x="94" y="93"/>
                  <a:pt x="94" y="93"/>
                </a:cubicBezTo>
                <a:cubicBezTo>
                  <a:pt x="91" y="90"/>
                  <a:pt x="91" y="90"/>
                  <a:pt x="91" y="90"/>
                </a:cubicBezTo>
                <a:cubicBezTo>
                  <a:pt x="75" y="86"/>
                  <a:pt x="75" y="86"/>
                  <a:pt x="75" y="86"/>
                </a:cubicBezTo>
                <a:cubicBezTo>
                  <a:pt x="36" y="93"/>
                  <a:pt x="36" y="93"/>
                  <a:pt x="36" y="93"/>
                </a:cubicBezTo>
                <a:cubicBezTo>
                  <a:pt x="44" y="117"/>
                  <a:pt x="44" y="117"/>
                  <a:pt x="44" y="117"/>
                </a:cubicBezTo>
                <a:cubicBezTo>
                  <a:pt x="36" y="121"/>
                  <a:pt x="36" y="121"/>
                  <a:pt x="36" y="121"/>
                </a:cubicBezTo>
                <a:cubicBezTo>
                  <a:pt x="32" y="129"/>
                  <a:pt x="32" y="129"/>
                  <a:pt x="32" y="129"/>
                </a:cubicBezTo>
                <a:cubicBezTo>
                  <a:pt x="28" y="129"/>
                  <a:pt x="28" y="129"/>
                  <a:pt x="28" y="129"/>
                </a:cubicBezTo>
                <a:cubicBezTo>
                  <a:pt x="1" y="148"/>
                  <a:pt x="1" y="148"/>
                  <a:pt x="1" y="148"/>
                </a:cubicBezTo>
                <a:cubicBezTo>
                  <a:pt x="0" y="148"/>
                  <a:pt x="0" y="148"/>
                  <a:pt x="0" y="148"/>
                </a:cubicBezTo>
                <a:cubicBezTo>
                  <a:pt x="0" y="149"/>
                  <a:pt x="0" y="149"/>
                  <a:pt x="0" y="149"/>
                </a:cubicBezTo>
                <a:cubicBezTo>
                  <a:pt x="1" y="150"/>
                  <a:pt x="1" y="150"/>
                  <a:pt x="1" y="150"/>
                </a:cubicBezTo>
                <a:cubicBezTo>
                  <a:pt x="179" y="150"/>
                  <a:pt x="179" y="150"/>
                  <a:pt x="179" y="150"/>
                </a:cubicBezTo>
                <a:cubicBezTo>
                  <a:pt x="179" y="151"/>
                  <a:pt x="180" y="156"/>
                  <a:pt x="180" y="164"/>
                </a:cubicBezTo>
                <a:cubicBezTo>
                  <a:pt x="180" y="166"/>
                  <a:pt x="180" y="168"/>
                  <a:pt x="181" y="169"/>
                </a:cubicBezTo>
                <a:cubicBezTo>
                  <a:pt x="179" y="172"/>
                  <a:pt x="179" y="172"/>
                  <a:pt x="179" y="172"/>
                </a:cubicBezTo>
                <a:cubicBezTo>
                  <a:pt x="183" y="169"/>
                  <a:pt x="183" y="169"/>
                  <a:pt x="183" y="169"/>
                </a:cubicBezTo>
                <a:cubicBezTo>
                  <a:pt x="183" y="169"/>
                  <a:pt x="183" y="169"/>
                  <a:pt x="184" y="169"/>
                </a:cubicBezTo>
                <a:cubicBezTo>
                  <a:pt x="188" y="178"/>
                  <a:pt x="188" y="178"/>
                  <a:pt x="188" y="178"/>
                </a:cubicBezTo>
                <a:cubicBezTo>
                  <a:pt x="190" y="185"/>
                  <a:pt x="190" y="185"/>
                  <a:pt x="190" y="185"/>
                </a:cubicBezTo>
                <a:cubicBezTo>
                  <a:pt x="197" y="193"/>
                  <a:pt x="197" y="193"/>
                  <a:pt x="197" y="193"/>
                </a:cubicBezTo>
                <a:cubicBezTo>
                  <a:pt x="198" y="193"/>
                  <a:pt x="198" y="193"/>
                  <a:pt x="198" y="193"/>
                </a:cubicBezTo>
                <a:cubicBezTo>
                  <a:pt x="199" y="193"/>
                  <a:pt x="199" y="193"/>
                  <a:pt x="199" y="193"/>
                </a:cubicBezTo>
                <a:cubicBezTo>
                  <a:pt x="203" y="193"/>
                  <a:pt x="203" y="193"/>
                  <a:pt x="203" y="193"/>
                </a:cubicBezTo>
                <a:cubicBezTo>
                  <a:pt x="214" y="202"/>
                  <a:pt x="214" y="202"/>
                  <a:pt x="214" y="202"/>
                </a:cubicBezTo>
                <a:cubicBezTo>
                  <a:pt x="224" y="211"/>
                  <a:pt x="224" y="211"/>
                  <a:pt x="224" y="211"/>
                </a:cubicBezTo>
                <a:cubicBezTo>
                  <a:pt x="230" y="211"/>
                  <a:pt x="230" y="211"/>
                  <a:pt x="230" y="211"/>
                </a:cubicBezTo>
                <a:cubicBezTo>
                  <a:pt x="236" y="219"/>
                  <a:pt x="236" y="219"/>
                  <a:pt x="236" y="219"/>
                </a:cubicBezTo>
                <a:cubicBezTo>
                  <a:pt x="239" y="214"/>
                  <a:pt x="239" y="214"/>
                  <a:pt x="239" y="214"/>
                </a:cubicBezTo>
                <a:cubicBezTo>
                  <a:pt x="243" y="214"/>
                  <a:pt x="243" y="214"/>
                  <a:pt x="243" y="214"/>
                </a:cubicBezTo>
                <a:cubicBezTo>
                  <a:pt x="247" y="210"/>
                  <a:pt x="247" y="210"/>
                  <a:pt x="247" y="210"/>
                </a:cubicBezTo>
                <a:cubicBezTo>
                  <a:pt x="262" y="205"/>
                  <a:pt x="262" y="205"/>
                  <a:pt x="262" y="205"/>
                </a:cubicBezTo>
                <a:close/>
                <a:moveTo>
                  <a:pt x="240" y="221"/>
                </a:moveTo>
                <a:cubicBezTo>
                  <a:pt x="239" y="220"/>
                  <a:pt x="239" y="220"/>
                  <a:pt x="239" y="220"/>
                </a:cubicBezTo>
                <a:cubicBezTo>
                  <a:pt x="238" y="221"/>
                  <a:pt x="238" y="221"/>
                  <a:pt x="238" y="221"/>
                </a:cubicBezTo>
                <a:cubicBezTo>
                  <a:pt x="238" y="222"/>
                  <a:pt x="238" y="222"/>
                  <a:pt x="238" y="222"/>
                </a:cubicBezTo>
                <a:cubicBezTo>
                  <a:pt x="238" y="222"/>
                  <a:pt x="238" y="222"/>
                  <a:pt x="238" y="222"/>
                </a:cubicBezTo>
                <a:cubicBezTo>
                  <a:pt x="237" y="223"/>
                  <a:pt x="237" y="223"/>
                  <a:pt x="237" y="223"/>
                </a:cubicBezTo>
                <a:cubicBezTo>
                  <a:pt x="237" y="224"/>
                  <a:pt x="237" y="224"/>
                  <a:pt x="237" y="224"/>
                </a:cubicBezTo>
                <a:cubicBezTo>
                  <a:pt x="236" y="225"/>
                  <a:pt x="236" y="225"/>
                  <a:pt x="236" y="225"/>
                </a:cubicBezTo>
                <a:cubicBezTo>
                  <a:pt x="236" y="226"/>
                  <a:pt x="236" y="226"/>
                  <a:pt x="236" y="226"/>
                </a:cubicBezTo>
                <a:cubicBezTo>
                  <a:pt x="238" y="226"/>
                  <a:pt x="238" y="226"/>
                  <a:pt x="238" y="226"/>
                </a:cubicBezTo>
                <a:cubicBezTo>
                  <a:pt x="239" y="225"/>
                  <a:pt x="239" y="225"/>
                  <a:pt x="239" y="225"/>
                </a:cubicBezTo>
                <a:cubicBezTo>
                  <a:pt x="240" y="225"/>
                  <a:pt x="240" y="225"/>
                  <a:pt x="240" y="225"/>
                </a:cubicBezTo>
                <a:cubicBezTo>
                  <a:pt x="240" y="224"/>
                  <a:pt x="240" y="224"/>
                  <a:pt x="240" y="224"/>
                </a:cubicBezTo>
                <a:cubicBezTo>
                  <a:pt x="241" y="223"/>
                  <a:pt x="241" y="223"/>
                  <a:pt x="241" y="223"/>
                </a:cubicBezTo>
                <a:cubicBezTo>
                  <a:pt x="242" y="223"/>
                  <a:pt x="242" y="223"/>
                  <a:pt x="242" y="223"/>
                </a:cubicBezTo>
                <a:cubicBezTo>
                  <a:pt x="242" y="222"/>
                  <a:pt x="242" y="222"/>
                  <a:pt x="242" y="222"/>
                </a:cubicBezTo>
                <a:cubicBezTo>
                  <a:pt x="242" y="221"/>
                  <a:pt x="242" y="221"/>
                  <a:pt x="242" y="221"/>
                </a:cubicBezTo>
                <a:cubicBezTo>
                  <a:pt x="241" y="221"/>
                  <a:pt x="241" y="221"/>
                  <a:pt x="241" y="221"/>
                </a:cubicBezTo>
                <a:lnTo>
                  <a:pt x="240" y="221"/>
                </a:lnTo>
                <a:close/>
                <a:moveTo>
                  <a:pt x="299" y="200"/>
                </a:moveTo>
                <a:cubicBezTo>
                  <a:pt x="300" y="199"/>
                  <a:pt x="300" y="199"/>
                  <a:pt x="300" y="199"/>
                </a:cubicBezTo>
                <a:cubicBezTo>
                  <a:pt x="298" y="199"/>
                  <a:pt x="298" y="199"/>
                  <a:pt x="298" y="199"/>
                </a:cubicBezTo>
                <a:cubicBezTo>
                  <a:pt x="298" y="200"/>
                  <a:pt x="298" y="200"/>
                  <a:pt x="298" y="200"/>
                </a:cubicBezTo>
                <a:cubicBezTo>
                  <a:pt x="298" y="201"/>
                  <a:pt x="298" y="201"/>
                  <a:pt x="298" y="201"/>
                </a:cubicBezTo>
                <a:cubicBezTo>
                  <a:pt x="299" y="201"/>
                  <a:pt x="299" y="201"/>
                  <a:pt x="299" y="201"/>
                </a:cubicBezTo>
                <a:lnTo>
                  <a:pt x="299" y="200"/>
                </a:lnTo>
                <a:close/>
                <a:moveTo>
                  <a:pt x="303" y="207"/>
                </a:moveTo>
                <a:cubicBezTo>
                  <a:pt x="302" y="207"/>
                  <a:pt x="302" y="207"/>
                  <a:pt x="302" y="207"/>
                </a:cubicBezTo>
                <a:cubicBezTo>
                  <a:pt x="302" y="207"/>
                  <a:pt x="302" y="207"/>
                  <a:pt x="302" y="207"/>
                </a:cubicBezTo>
                <a:cubicBezTo>
                  <a:pt x="302" y="207"/>
                  <a:pt x="301" y="208"/>
                  <a:pt x="301" y="208"/>
                </a:cubicBezTo>
                <a:cubicBezTo>
                  <a:pt x="300" y="208"/>
                  <a:pt x="300" y="208"/>
                  <a:pt x="300" y="208"/>
                </a:cubicBezTo>
                <a:cubicBezTo>
                  <a:pt x="298" y="209"/>
                  <a:pt x="298" y="209"/>
                  <a:pt x="298" y="209"/>
                </a:cubicBezTo>
                <a:cubicBezTo>
                  <a:pt x="297" y="209"/>
                  <a:pt x="297" y="209"/>
                  <a:pt x="297" y="209"/>
                </a:cubicBezTo>
                <a:cubicBezTo>
                  <a:pt x="297" y="208"/>
                  <a:pt x="297" y="208"/>
                  <a:pt x="297" y="208"/>
                </a:cubicBezTo>
                <a:cubicBezTo>
                  <a:pt x="296" y="208"/>
                  <a:pt x="296" y="208"/>
                  <a:pt x="296" y="208"/>
                </a:cubicBezTo>
                <a:cubicBezTo>
                  <a:pt x="296" y="208"/>
                  <a:pt x="296" y="208"/>
                  <a:pt x="296" y="208"/>
                </a:cubicBezTo>
                <a:cubicBezTo>
                  <a:pt x="296" y="209"/>
                  <a:pt x="295" y="208"/>
                  <a:pt x="295" y="208"/>
                </a:cubicBezTo>
                <a:cubicBezTo>
                  <a:pt x="294" y="209"/>
                  <a:pt x="294" y="209"/>
                  <a:pt x="294" y="209"/>
                </a:cubicBezTo>
                <a:cubicBezTo>
                  <a:pt x="293" y="209"/>
                  <a:pt x="293" y="209"/>
                  <a:pt x="293" y="209"/>
                </a:cubicBezTo>
                <a:cubicBezTo>
                  <a:pt x="292" y="209"/>
                  <a:pt x="292" y="209"/>
                  <a:pt x="292" y="209"/>
                </a:cubicBezTo>
                <a:cubicBezTo>
                  <a:pt x="291" y="209"/>
                  <a:pt x="291" y="209"/>
                  <a:pt x="291" y="209"/>
                </a:cubicBezTo>
                <a:cubicBezTo>
                  <a:pt x="291" y="209"/>
                  <a:pt x="291" y="209"/>
                  <a:pt x="291" y="209"/>
                </a:cubicBezTo>
                <a:cubicBezTo>
                  <a:pt x="291" y="209"/>
                  <a:pt x="291" y="209"/>
                  <a:pt x="290" y="210"/>
                </a:cubicBezTo>
                <a:cubicBezTo>
                  <a:pt x="289" y="211"/>
                  <a:pt x="288" y="212"/>
                  <a:pt x="288" y="212"/>
                </a:cubicBezTo>
                <a:cubicBezTo>
                  <a:pt x="286" y="213"/>
                  <a:pt x="288" y="214"/>
                  <a:pt x="288" y="214"/>
                </a:cubicBezTo>
                <a:cubicBezTo>
                  <a:pt x="287" y="215"/>
                  <a:pt x="286" y="213"/>
                  <a:pt x="286" y="213"/>
                </a:cubicBezTo>
                <a:cubicBezTo>
                  <a:pt x="286" y="213"/>
                  <a:pt x="284" y="212"/>
                  <a:pt x="284" y="212"/>
                </a:cubicBezTo>
                <a:cubicBezTo>
                  <a:pt x="283" y="212"/>
                  <a:pt x="284" y="212"/>
                  <a:pt x="284" y="212"/>
                </a:cubicBezTo>
                <a:cubicBezTo>
                  <a:pt x="287" y="209"/>
                  <a:pt x="287" y="209"/>
                  <a:pt x="287" y="209"/>
                </a:cubicBezTo>
                <a:cubicBezTo>
                  <a:pt x="288" y="209"/>
                  <a:pt x="290" y="207"/>
                  <a:pt x="290" y="207"/>
                </a:cubicBezTo>
                <a:cubicBezTo>
                  <a:pt x="290" y="206"/>
                  <a:pt x="293" y="205"/>
                  <a:pt x="293" y="205"/>
                </a:cubicBezTo>
                <a:cubicBezTo>
                  <a:pt x="294" y="205"/>
                  <a:pt x="292" y="204"/>
                  <a:pt x="292" y="204"/>
                </a:cubicBezTo>
                <a:cubicBezTo>
                  <a:pt x="292" y="205"/>
                  <a:pt x="290" y="205"/>
                  <a:pt x="290" y="205"/>
                </a:cubicBezTo>
                <a:cubicBezTo>
                  <a:pt x="288" y="207"/>
                  <a:pt x="288" y="207"/>
                  <a:pt x="288" y="207"/>
                </a:cubicBezTo>
                <a:cubicBezTo>
                  <a:pt x="287" y="207"/>
                  <a:pt x="286" y="208"/>
                  <a:pt x="286" y="208"/>
                </a:cubicBezTo>
                <a:cubicBezTo>
                  <a:pt x="286" y="208"/>
                  <a:pt x="284" y="209"/>
                  <a:pt x="284" y="209"/>
                </a:cubicBezTo>
                <a:cubicBezTo>
                  <a:pt x="283" y="210"/>
                  <a:pt x="282" y="210"/>
                  <a:pt x="282" y="210"/>
                </a:cubicBezTo>
                <a:cubicBezTo>
                  <a:pt x="281" y="210"/>
                  <a:pt x="277" y="210"/>
                  <a:pt x="277" y="210"/>
                </a:cubicBezTo>
                <a:cubicBezTo>
                  <a:pt x="275" y="211"/>
                  <a:pt x="270" y="211"/>
                  <a:pt x="270" y="211"/>
                </a:cubicBezTo>
                <a:cubicBezTo>
                  <a:pt x="269" y="210"/>
                  <a:pt x="268" y="211"/>
                  <a:pt x="268" y="211"/>
                </a:cubicBezTo>
                <a:cubicBezTo>
                  <a:pt x="268" y="212"/>
                  <a:pt x="265" y="213"/>
                  <a:pt x="265" y="213"/>
                </a:cubicBezTo>
                <a:cubicBezTo>
                  <a:pt x="265" y="212"/>
                  <a:pt x="264" y="212"/>
                  <a:pt x="264" y="212"/>
                </a:cubicBezTo>
                <a:cubicBezTo>
                  <a:pt x="264" y="212"/>
                  <a:pt x="261" y="212"/>
                  <a:pt x="261" y="212"/>
                </a:cubicBezTo>
                <a:cubicBezTo>
                  <a:pt x="261" y="212"/>
                  <a:pt x="260" y="212"/>
                  <a:pt x="260" y="212"/>
                </a:cubicBezTo>
                <a:cubicBezTo>
                  <a:pt x="260" y="212"/>
                  <a:pt x="259" y="212"/>
                  <a:pt x="259" y="212"/>
                </a:cubicBezTo>
                <a:cubicBezTo>
                  <a:pt x="259" y="213"/>
                  <a:pt x="258" y="213"/>
                  <a:pt x="258" y="213"/>
                </a:cubicBezTo>
                <a:cubicBezTo>
                  <a:pt x="256" y="212"/>
                  <a:pt x="256" y="213"/>
                  <a:pt x="255" y="213"/>
                </a:cubicBezTo>
                <a:cubicBezTo>
                  <a:pt x="254" y="213"/>
                  <a:pt x="252" y="216"/>
                  <a:pt x="251" y="216"/>
                </a:cubicBezTo>
                <a:cubicBezTo>
                  <a:pt x="251" y="215"/>
                  <a:pt x="246" y="217"/>
                  <a:pt x="246" y="217"/>
                </a:cubicBezTo>
                <a:cubicBezTo>
                  <a:pt x="246" y="217"/>
                  <a:pt x="246" y="217"/>
                  <a:pt x="246" y="217"/>
                </a:cubicBezTo>
                <a:cubicBezTo>
                  <a:pt x="247" y="216"/>
                  <a:pt x="247" y="216"/>
                  <a:pt x="247" y="216"/>
                </a:cubicBezTo>
                <a:cubicBezTo>
                  <a:pt x="246" y="216"/>
                  <a:pt x="246" y="216"/>
                  <a:pt x="246" y="216"/>
                </a:cubicBezTo>
                <a:cubicBezTo>
                  <a:pt x="244" y="218"/>
                  <a:pt x="244" y="218"/>
                  <a:pt x="244" y="218"/>
                </a:cubicBezTo>
                <a:cubicBezTo>
                  <a:pt x="244" y="219"/>
                  <a:pt x="244" y="219"/>
                  <a:pt x="244" y="219"/>
                </a:cubicBezTo>
                <a:cubicBezTo>
                  <a:pt x="244" y="220"/>
                  <a:pt x="244" y="220"/>
                  <a:pt x="244" y="220"/>
                </a:cubicBezTo>
                <a:cubicBezTo>
                  <a:pt x="244" y="220"/>
                  <a:pt x="244" y="220"/>
                  <a:pt x="244" y="220"/>
                </a:cubicBezTo>
                <a:cubicBezTo>
                  <a:pt x="244" y="221"/>
                  <a:pt x="244" y="221"/>
                  <a:pt x="244" y="221"/>
                </a:cubicBezTo>
                <a:cubicBezTo>
                  <a:pt x="244" y="222"/>
                  <a:pt x="244" y="222"/>
                  <a:pt x="244" y="222"/>
                </a:cubicBezTo>
                <a:cubicBezTo>
                  <a:pt x="244" y="223"/>
                  <a:pt x="244" y="223"/>
                  <a:pt x="244" y="223"/>
                </a:cubicBezTo>
                <a:cubicBezTo>
                  <a:pt x="245" y="223"/>
                  <a:pt x="245" y="223"/>
                  <a:pt x="245" y="223"/>
                </a:cubicBezTo>
                <a:cubicBezTo>
                  <a:pt x="247" y="223"/>
                  <a:pt x="247" y="223"/>
                  <a:pt x="247" y="223"/>
                </a:cubicBezTo>
                <a:cubicBezTo>
                  <a:pt x="248" y="223"/>
                  <a:pt x="248" y="223"/>
                  <a:pt x="248" y="223"/>
                </a:cubicBezTo>
                <a:cubicBezTo>
                  <a:pt x="250" y="223"/>
                  <a:pt x="250" y="223"/>
                  <a:pt x="250" y="223"/>
                </a:cubicBezTo>
                <a:cubicBezTo>
                  <a:pt x="251" y="223"/>
                  <a:pt x="251" y="223"/>
                  <a:pt x="251" y="223"/>
                </a:cubicBezTo>
                <a:cubicBezTo>
                  <a:pt x="252" y="222"/>
                  <a:pt x="252" y="222"/>
                  <a:pt x="252" y="222"/>
                </a:cubicBezTo>
                <a:cubicBezTo>
                  <a:pt x="253" y="222"/>
                  <a:pt x="253" y="222"/>
                  <a:pt x="253" y="222"/>
                </a:cubicBezTo>
                <a:cubicBezTo>
                  <a:pt x="254" y="222"/>
                  <a:pt x="254" y="222"/>
                  <a:pt x="254" y="222"/>
                </a:cubicBezTo>
                <a:cubicBezTo>
                  <a:pt x="255" y="222"/>
                  <a:pt x="255" y="222"/>
                  <a:pt x="255" y="222"/>
                </a:cubicBezTo>
                <a:cubicBezTo>
                  <a:pt x="256" y="222"/>
                  <a:pt x="256" y="222"/>
                  <a:pt x="256" y="222"/>
                </a:cubicBezTo>
                <a:cubicBezTo>
                  <a:pt x="258" y="222"/>
                  <a:pt x="258" y="222"/>
                  <a:pt x="258" y="222"/>
                </a:cubicBezTo>
                <a:cubicBezTo>
                  <a:pt x="258" y="222"/>
                  <a:pt x="258" y="222"/>
                  <a:pt x="258" y="222"/>
                </a:cubicBezTo>
                <a:cubicBezTo>
                  <a:pt x="259" y="222"/>
                  <a:pt x="259" y="222"/>
                  <a:pt x="259" y="222"/>
                </a:cubicBezTo>
                <a:cubicBezTo>
                  <a:pt x="260" y="221"/>
                  <a:pt x="260" y="221"/>
                  <a:pt x="260" y="221"/>
                </a:cubicBezTo>
                <a:cubicBezTo>
                  <a:pt x="262" y="221"/>
                  <a:pt x="262" y="221"/>
                  <a:pt x="262" y="221"/>
                </a:cubicBezTo>
                <a:cubicBezTo>
                  <a:pt x="264" y="221"/>
                  <a:pt x="264" y="221"/>
                  <a:pt x="264" y="221"/>
                </a:cubicBezTo>
                <a:cubicBezTo>
                  <a:pt x="265" y="221"/>
                  <a:pt x="265" y="221"/>
                  <a:pt x="265" y="221"/>
                </a:cubicBezTo>
                <a:cubicBezTo>
                  <a:pt x="267" y="221"/>
                  <a:pt x="267" y="221"/>
                  <a:pt x="267" y="221"/>
                </a:cubicBezTo>
                <a:cubicBezTo>
                  <a:pt x="269" y="221"/>
                  <a:pt x="269" y="221"/>
                  <a:pt x="269" y="221"/>
                </a:cubicBezTo>
                <a:cubicBezTo>
                  <a:pt x="271" y="220"/>
                  <a:pt x="271" y="220"/>
                  <a:pt x="271" y="220"/>
                </a:cubicBezTo>
                <a:cubicBezTo>
                  <a:pt x="272" y="220"/>
                  <a:pt x="272" y="220"/>
                  <a:pt x="272" y="220"/>
                </a:cubicBezTo>
                <a:cubicBezTo>
                  <a:pt x="273" y="219"/>
                  <a:pt x="273" y="219"/>
                  <a:pt x="273" y="219"/>
                </a:cubicBezTo>
                <a:cubicBezTo>
                  <a:pt x="276" y="219"/>
                  <a:pt x="276" y="219"/>
                  <a:pt x="276" y="219"/>
                </a:cubicBezTo>
                <a:cubicBezTo>
                  <a:pt x="277" y="219"/>
                  <a:pt x="277" y="219"/>
                  <a:pt x="277" y="219"/>
                </a:cubicBezTo>
                <a:cubicBezTo>
                  <a:pt x="279" y="218"/>
                  <a:pt x="279" y="218"/>
                  <a:pt x="279" y="218"/>
                </a:cubicBezTo>
                <a:cubicBezTo>
                  <a:pt x="281" y="218"/>
                  <a:pt x="281" y="218"/>
                  <a:pt x="281" y="218"/>
                </a:cubicBezTo>
                <a:cubicBezTo>
                  <a:pt x="282" y="217"/>
                  <a:pt x="282" y="217"/>
                  <a:pt x="282" y="217"/>
                </a:cubicBezTo>
                <a:cubicBezTo>
                  <a:pt x="285" y="216"/>
                  <a:pt x="285" y="216"/>
                  <a:pt x="285" y="216"/>
                </a:cubicBezTo>
                <a:cubicBezTo>
                  <a:pt x="285" y="216"/>
                  <a:pt x="285" y="216"/>
                  <a:pt x="285" y="216"/>
                </a:cubicBezTo>
                <a:cubicBezTo>
                  <a:pt x="286" y="216"/>
                  <a:pt x="286" y="216"/>
                  <a:pt x="286" y="216"/>
                </a:cubicBezTo>
                <a:cubicBezTo>
                  <a:pt x="288" y="216"/>
                  <a:pt x="288" y="216"/>
                  <a:pt x="288" y="216"/>
                </a:cubicBezTo>
                <a:cubicBezTo>
                  <a:pt x="290" y="215"/>
                  <a:pt x="290" y="215"/>
                  <a:pt x="290" y="215"/>
                </a:cubicBezTo>
                <a:cubicBezTo>
                  <a:pt x="290" y="215"/>
                  <a:pt x="291" y="214"/>
                  <a:pt x="291" y="214"/>
                </a:cubicBezTo>
                <a:cubicBezTo>
                  <a:pt x="291" y="214"/>
                  <a:pt x="292" y="214"/>
                  <a:pt x="292" y="214"/>
                </a:cubicBezTo>
                <a:cubicBezTo>
                  <a:pt x="293" y="213"/>
                  <a:pt x="293" y="213"/>
                  <a:pt x="293" y="213"/>
                </a:cubicBezTo>
                <a:cubicBezTo>
                  <a:pt x="294" y="213"/>
                  <a:pt x="294" y="213"/>
                  <a:pt x="294" y="213"/>
                </a:cubicBezTo>
                <a:cubicBezTo>
                  <a:pt x="295" y="212"/>
                  <a:pt x="295" y="212"/>
                  <a:pt x="295" y="212"/>
                </a:cubicBezTo>
                <a:cubicBezTo>
                  <a:pt x="296" y="211"/>
                  <a:pt x="296" y="211"/>
                  <a:pt x="296" y="211"/>
                </a:cubicBezTo>
                <a:cubicBezTo>
                  <a:pt x="297" y="211"/>
                  <a:pt x="297" y="211"/>
                  <a:pt x="297" y="211"/>
                </a:cubicBezTo>
                <a:cubicBezTo>
                  <a:pt x="298" y="210"/>
                  <a:pt x="298" y="210"/>
                  <a:pt x="298" y="210"/>
                </a:cubicBezTo>
                <a:cubicBezTo>
                  <a:pt x="300" y="209"/>
                  <a:pt x="300" y="209"/>
                  <a:pt x="300" y="209"/>
                </a:cubicBezTo>
                <a:cubicBezTo>
                  <a:pt x="301" y="209"/>
                  <a:pt x="301" y="209"/>
                  <a:pt x="301" y="209"/>
                </a:cubicBezTo>
                <a:cubicBezTo>
                  <a:pt x="302" y="209"/>
                  <a:pt x="302" y="209"/>
                  <a:pt x="302" y="209"/>
                </a:cubicBezTo>
                <a:cubicBezTo>
                  <a:pt x="303" y="208"/>
                  <a:pt x="303" y="208"/>
                  <a:pt x="303" y="208"/>
                </a:cubicBezTo>
                <a:cubicBezTo>
                  <a:pt x="304" y="208"/>
                  <a:pt x="304" y="208"/>
                  <a:pt x="304" y="208"/>
                </a:cubicBezTo>
                <a:cubicBezTo>
                  <a:pt x="304" y="207"/>
                  <a:pt x="304" y="207"/>
                  <a:pt x="304" y="207"/>
                </a:cubicBezTo>
                <a:lnTo>
                  <a:pt x="303" y="207"/>
                </a:lnTo>
                <a:close/>
              </a:path>
            </a:pathLst>
          </a:custGeom>
          <a:solidFill>
            <a:srgbClr val="B9CDE5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230557" y="44624"/>
            <a:ext cx="7605127" cy="864096"/>
          </a:xfrm>
        </p:spPr>
        <p:txBody>
          <a:bodyPr>
            <a:noAutofit/>
          </a:bodyPr>
          <a:lstStyle/>
          <a:p>
            <a:pPr rtl="0" eaLnBrk="1" latinLnBrk="0" hangingPunct="1"/>
            <a:r>
              <a:rPr lang="en-GB" b="1" kern="1200" dirty="0">
                <a:solidFill>
                  <a:schemeClr val="tx1"/>
                </a:solidFill>
                <a:ea typeface="+mn-ea"/>
                <a:cs typeface="+mn-cs"/>
              </a:rPr>
              <a:t>Who We Are / Our Membership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71" name="Straight Arrow Connector 70"/>
          <p:cNvCxnSpPr>
            <a:stCxn id="73" idx="2"/>
          </p:cNvCxnSpPr>
          <p:nvPr/>
        </p:nvCxnSpPr>
        <p:spPr>
          <a:xfrm>
            <a:off x="2788303" y="1987099"/>
            <a:ext cx="497196" cy="226294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1956949" y="1340769"/>
            <a:ext cx="16627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KP Washington Health Research Institute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–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Kaiser Permanente Washington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Seattle, WA</a:t>
            </a:r>
          </a:p>
        </p:txBody>
      </p:sp>
      <p:cxnSp>
        <p:nvCxnSpPr>
          <p:cNvPr id="85" name="Straight Arrow Connector 84"/>
          <p:cNvCxnSpPr/>
          <p:nvPr/>
        </p:nvCxnSpPr>
        <p:spPr>
          <a:xfrm>
            <a:off x="2776825" y="2475178"/>
            <a:ext cx="451048" cy="56721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TextBox 87"/>
          <p:cNvSpPr txBox="1"/>
          <p:nvPr/>
        </p:nvSpPr>
        <p:spPr>
          <a:xfrm>
            <a:off x="1607122" y="2220537"/>
            <a:ext cx="147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Center for Health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 Kaiser Permanente Northwest 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Portland, OR</a:t>
            </a:r>
          </a:p>
        </p:txBody>
      </p:sp>
      <p:cxnSp>
        <p:nvCxnSpPr>
          <p:cNvPr id="96" name="Straight Arrow Connector 95"/>
          <p:cNvCxnSpPr/>
          <p:nvPr/>
        </p:nvCxnSpPr>
        <p:spPr>
          <a:xfrm>
            <a:off x="2838109" y="3567723"/>
            <a:ext cx="489748" cy="265080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7" name="TextBox 96"/>
          <p:cNvSpPr txBox="1"/>
          <p:nvPr/>
        </p:nvSpPr>
        <p:spPr>
          <a:xfrm>
            <a:off x="1621813" y="3084633"/>
            <a:ext cx="147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Division of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Kaiser Permanente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Northern California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Oakland, CA</a:t>
            </a:r>
          </a:p>
        </p:txBody>
      </p:sp>
      <p:cxnSp>
        <p:nvCxnSpPr>
          <p:cNvPr id="98" name="Straight Arrow Connector 97"/>
          <p:cNvCxnSpPr/>
          <p:nvPr/>
        </p:nvCxnSpPr>
        <p:spPr>
          <a:xfrm flipV="1">
            <a:off x="2788303" y="3912768"/>
            <a:ext cx="513098" cy="172478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9" name="TextBox 98"/>
          <p:cNvSpPr txBox="1"/>
          <p:nvPr/>
        </p:nvSpPr>
        <p:spPr>
          <a:xfrm>
            <a:off x="1559497" y="3929282"/>
            <a:ext cx="1470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Center for Health Systems Research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 Sutter Health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Palo Alto, CA</a:t>
            </a:r>
          </a:p>
        </p:txBody>
      </p:sp>
      <p:cxnSp>
        <p:nvCxnSpPr>
          <p:cNvPr id="100" name="Straight Arrow Connector 99"/>
          <p:cNvCxnSpPr/>
          <p:nvPr/>
        </p:nvCxnSpPr>
        <p:spPr>
          <a:xfrm flipV="1">
            <a:off x="3091842" y="4346867"/>
            <a:ext cx="605883" cy="283877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/>
          <p:cNvSpPr txBox="1"/>
          <p:nvPr/>
        </p:nvSpPr>
        <p:spPr>
          <a:xfrm>
            <a:off x="2046127" y="4557388"/>
            <a:ext cx="147002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Department of Research &amp; Evaluation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Kaiser Permanente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Southern California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Pasadena, CA</a:t>
            </a:r>
          </a:p>
        </p:txBody>
      </p:sp>
      <p:cxnSp>
        <p:nvCxnSpPr>
          <p:cNvPr id="104" name="Straight Arrow Connector 103"/>
          <p:cNvCxnSpPr>
            <a:stCxn id="105" idx="2"/>
          </p:cNvCxnSpPr>
          <p:nvPr/>
        </p:nvCxnSpPr>
        <p:spPr>
          <a:xfrm>
            <a:off x="4756737" y="2015873"/>
            <a:ext cx="510143" cy="1411203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3725551" y="1508042"/>
            <a:ext cx="206237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Institute for Health Research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Kaiser Permanente Colorado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Denver, CO</a:t>
            </a:r>
          </a:p>
        </p:txBody>
      </p:sp>
      <p:cxnSp>
        <p:nvCxnSpPr>
          <p:cNvPr id="111" name="Straight Arrow Connector 110"/>
          <p:cNvCxnSpPr/>
          <p:nvPr/>
        </p:nvCxnSpPr>
        <p:spPr>
          <a:xfrm flipV="1">
            <a:off x="5394346" y="4661162"/>
            <a:ext cx="533494" cy="655717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/>
          <p:cNvSpPr txBox="1"/>
          <p:nvPr/>
        </p:nvSpPr>
        <p:spPr>
          <a:xfrm>
            <a:off x="4534710" y="5316880"/>
            <a:ext cx="147002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Division of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Baylor Scott &amp; White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Temple, TX</a:t>
            </a:r>
          </a:p>
        </p:txBody>
      </p:sp>
      <p:cxnSp>
        <p:nvCxnSpPr>
          <p:cNvPr id="115" name="Straight Arrow Connector 114"/>
          <p:cNvCxnSpPr/>
          <p:nvPr/>
        </p:nvCxnSpPr>
        <p:spPr>
          <a:xfrm flipH="1" flipV="1">
            <a:off x="7619685" y="4331317"/>
            <a:ext cx="776794" cy="667991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6" name="TextBox 115"/>
          <p:cNvSpPr txBox="1"/>
          <p:nvPr/>
        </p:nvSpPr>
        <p:spPr>
          <a:xfrm>
            <a:off x="7967799" y="4971791"/>
            <a:ext cx="265070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Center for Outcomes Research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&amp;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Evaluation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Kaiser Permanente Georgia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Atlanta, GA</a:t>
            </a:r>
          </a:p>
        </p:txBody>
      </p:sp>
      <p:cxnSp>
        <p:nvCxnSpPr>
          <p:cNvPr id="119" name="Straight Arrow Connector 118"/>
          <p:cNvCxnSpPr/>
          <p:nvPr/>
        </p:nvCxnSpPr>
        <p:spPr>
          <a:xfrm flipH="1" flipV="1">
            <a:off x="8471694" y="3357110"/>
            <a:ext cx="455205" cy="313187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TextBox 119"/>
          <p:cNvSpPr txBox="1"/>
          <p:nvPr/>
        </p:nvSpPr>
        <p:spPr>
          <a:xfrm>
            <a:off x="8904313" y="3573017"/>
            <a:ext cx="17141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Geisinger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Geisinger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Danville, PA</a:t>
            </a:r>
          </a:p>
        </p:txBody>
      </p:sp>
      <p:cxnSp>
        <p:nvCxnSpPr>
          <p:cNvPr id="121" name="Straight Arrow Connector 120"/>
          <p:cNvCxnSpPr>
            <a:stCxn id="122" idx="1"/>
            <a:endCxn id="1035" idx="38"/>
          </p:cNvCxnSpPr>
          <p:nvPr/>
        </p:nvCxnSpPr>
        <p:spPr>
          <a:xfrm flipH="1">
            <a:off x="9159005" y="2877037"/>
            <a:ext cx="421954" cy="247764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2" name="TextBox 121"/>
          <p:cNvSpPr txBox="1"/>
          <p:nvPr/>
        </p:nvSpPr>
        <p:spPr>
          <a:xfrm>
            <a:off x="9580960" y="2276873"/>
            <a:ext cx="11002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Harvard Pilgrim Health Care Institute, Dept. of Population Medicine 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Harvard Medical School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Boston, MA</a:t>
            </a:r>
          </a:p>
        </p:txBody>
      </p:sp>
      <p:cxnSp>
        <p:nvCxnSpPr>
          <p:cNvPr id="124" name="Straight Arrow Connector 123"/>
          <p:cNvCxnSpPr/>
          <p:nvPr/>
        </p:nvCxnSpPr>
        <p:spPr>
          <a:xfrm flipH="1">
            <a:off x="9082593" y="2188484"/>
            <a:ext cx="589155" cy="923568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5" name="TextBox 124"/>
          <p:cNvSpPr txBox="1"/>
          <p:nvPr/>
        </p:nvSpPr>
        <p:spPr>
          <a:xfrm>
            <a:off x="9198945" y="1268227"/>
            <a:ext cx="158966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Meyers </a:t>
            </a:r>
            <a:r>
              <a:rPr lang="en-US" sz="900" b="1" dirty="0">
                <a:solidFill>
                  <a:srgbClr val="000000"/>
                </a:solidFill>
                <a:latin typeface="Century Gothic" panose="020B0502020202020204" pitchFamily="34" charset="0"/>
              </a:rPr>
              <a:t>Health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Care Institute, UMass Medical School -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Fallon Community Health Plan; Reliant Medical Group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Worcester, MA</a:t>
            </a:r>
          </a:p>
        </p:txBody>
      </p:sp>
      <p:cxnSp>
        <p:nvCxnSpPr>
          <p:cNvPr id="127" name="Straight Arrow Connector 126"/>
          <p:cNvCxnSpPr/>
          <p:nvPr/>
        </p:nvCxnSpPr>
        <p:spPr>
          <a:xfrm flipH="1">
            <a:off x="7762896" y="2775413"/>
            <a:ext cx="245187" cy="336957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8" name="TextBox 127"/>
          <p:cNvSpPr txBox="1"/>
          <p:nvPr/>
        </p:nvSpPr>
        <p:spPr>
          <a:xfrm>
            <a:off x="7668907" y="1852082"/>
            <a:ext cx="138475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Center for Health Services Research; Public Health Sciences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Henry Ford Health System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Detroit, MI</a:t>
            </a:r>
          </a:p>
        </p:txBody>
      </p:sp>
      <p:cxnSp>
        <p:nvCxnSpPr>
          <p:cNvPr id="130" name="Straight Arrow Connector 129"/>
          <p:cNvCxnSpPr/>
          <p:nvPr/>
        </p:nvCxnSpPr>
        <p:spPr>
          <a:xfrm flipH="1">
            <a:off x="6993541" y="1694612"/>
            <a:ext cx="812644" cy="990568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1" name="TextBox 130"/>
          <p:cNvSpPr txBox="1"/>
          <p:nvPr/>
        </p:nvSpPr>
        <p:spPr>
          <a:xfrm>
            <a:off x="7517876" y="1196499"/>
            <a:ext cx="1852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Marshfield Clinic Research Institute -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Marshfield Clinic Health System -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Marshfield, WI</a:t>
            </a:r>
          </a:p>
        </p:txBody>
      </p:sp>
      <p:cxnSp>
        <p:nvCxnSpPr>
          <p:cNvPr id="134" name="Straight Arrow Connector 133"/>
          <p:cNvCxnSpPr/>
          <p:nvPr/>
        </p:nvCxnSpPr>
        <p:spPr>
          <a:xfrm>
            <a:off x="6719807" y="1911031"/>
            <a:ext cx="2267" cy="464830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5" name="TextBox 134"/>
          <p:cNvSpPr txBox="1"/>
          <p:nvPr/>
        </p:nvSpPr>
        <p:spPr>
          <a:xfrm>
            <a:off x="6062703" y="1462803"/>
            <a:ext cx="155843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Essentia Institute of Rural Health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Essentia Health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Duluth, MN</a:t>
            </a:r>
          </a:p>
        </p:txBody>
      </p:sp>
      <p:cxnSp>
        <p:nvCxnSpPr>
          <p:cNvPr id="197" name="Straight Arrow Connector 196"/>
          <p:cNvCxnSpPr/>
          <p:nvPr/>
        </p:nvCxnSpPr>
        <p:spPr>
          <a:xfrm flipH="1" flipV="1">
            <a:off x="8421984" y="3670296"/>
            <a:ext cx="679337" cy="622800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8" name="TextBox 197"/>
          <p:cNvSpPr txBox="1"/>
          <p:nvPr/>
        </p:nvSpPr>
        <p:spPr>
          <a:xfrm>
            <a:off x="8479764" y="4293097"/>
            <a:ext cx="2014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Mid-Atlantic Permanente Research Institute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- Kaiser Permanente Mid-Atlantic States</a:t>
            </a:r>
            <a:b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Rockville, MD</a:t>
            </a:r>
          </a:p>
        </p:txBody>
      </p:sp>
      <p:cxnSp>
        <p:nvCxnSpPr>
          <p:cNvPr id="203" name="Straight Arrow Connector 202"/>
          <p:cNvCxnSpPr>
            <a:stCxn id="204" idx="2"/>
          </p:cNvCxnSpPr>
          <p:nvPr/>
        </p:nvCxnSpPr>
        <p:spPr>
          <a:xfrm>
            <a:off x="5864305" y="1511827"/>
            <a:ext cx="653832" cy="1104371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4" name="TextBox 203"/>
          <p:cNvSpPr txBox="1"/>
          <p:nvPr/>
        </p:nvSpPr>
        <p:spPr>
          <a:xfrm>
            <a:off x="4792461" y="1142495"/>
            <a:ext cx="21436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HealthPartners Institute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HealthPartners 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– Minneapolis, MN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865200" y="5390422"/>
            <a:ext cx="2204025" cy="13234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1818469" y="6238471"/>
            <a:ext cx="237676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Center for Integrated Health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Kaiser Permanente Hawai’i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Honolulu, HI</a:t>
            </a:r>
          </a:p>
        </p:txBody>
      </p:sp>
      <p:sp>
        <p:nvSpPr>
          <p:cNvPr id="1048" name="Freeform 55"/>
          <p:cNvSpPr>
            <a:spLocks noEditPoints="1"/>
          </p:cNvSpPr>
          <p:nvPr/>
        </p:nvSpPr>
        <p:spPr bwMode="auto">
          <a:xfrm>
            <a:off x="2398437" y="5439545"/>
            <a:ext cx="1137662" cy="815025"/>
          </a:xfrm>
          <a:custGeom>
            <a:avLst/>
            <a:gdLst>
              <a:gd name="T0" fmla="*/ 1 w 1313"/>
              <a:gd name="T1" fmla="*/ 1 h 734"/>
              <a:gd name="T2" fmla="*/ 10 w 1313"/>
              <a:gd name="T3" fmla="*/ 17 h 734"/>
              <a:gd name="T4" fmla="*/ 17 w 1313"/>
              <a:gd name="T5" fmla="*/ 3 h 734"/>
              <a:gd name="T6" fmla="*/ 1 w 1313"/>
              <a:gd name="T7" fmla="*/ 1 h 734"/>
              <a:gd name="T8" fmla="*/ 391 w 1313"/>
              <a:gd name="T9" fmla="*/ 194 h 734"/>
              <a:gd name="T10" fmla="*/ 458 w 1313"/>
              <a:gd name="T11" fmla="*/ 217 h 734"/>
              <a:gd name="T12" fmla="*/ 474 w 1313"/>
              <a:gd name="T13" fmla="*/ 150 h 734"/>
              <a:gd name="T14" fmla="*/ 391 w 1313"/>
              <a:gd name="T15" fmla="*/ 194 h 734"/>
              <a:gd name="T16" fmla="*/ 311 w 1313"/>
              <a:gd name="T17" fmla="*/ 233 h 734"/>
              <a:gd name="T18" fmla="*/ 322 w 1313"/>
              <a:gd name="T19" fmla="*/ 242 h 734"/>
              <a:gd name="T20" fmla="*/ 343 w 1313"/>
              <a:gd name="T21" fmla="*/ 219 h 734"/>
              <a:gd name="T22" fmla="*/ 348 w 1313"/>
              <a:gd name="T23" fmla="*/ 196 h 734"/>
              <a:gd name="T24" fmla="*/ 311 w 1313"/>
              <a:gd name="T25" fmla="*/ 233 h 734"/>
              <a:gd name="T26" fmla="*/ 766 w 1313"/>
              <a:gd name="T27" fmla="*/ 276 h 734"/>
              <a:gd name="T28" fmla="*/ 752 w 1313"/>
              <a:gd name="T29" fmla="*/ 281 h 734"/>
              <a:gd name="T30" fmla="*/ 745 w 1313"/>
              <a:gd name="T31" fmla="*/ 260 h 734"/>
              <a:gd name="T32" fmla="*/ 715 w 1313"/>
              <a:gd name="T33" fmla="*/ 230 h 734"/>
              <a:gd name="T34" fmla="*/ 690 w 1313"/>
              <a:gd name="T35" fmla="*/ 256 h 734"/>
              <a:gd name="T36" fmla="*/ 662 w 1313"/>
              <a:gd name="T37" fmla="*/ 263 h 734"/>
              <a:gd name="T38" fmla="*/ 697 w 1313"/>
              <a:gd name="T39" fmla="*/ 313 h 734"/>
              <a:gd name="T40" fmla="*/ 754 w 1313"/>
              <a:gd name="T41" fmla="*/ 318 h 734"/>
              <a:gd name="T42" fmla="*/ 782 w 1313"/>
              <a:gd name="T43" fmla="*/ 304 h 734"/>
              <a:gd name="T44" fmla="*/ 766 w 1313"/>
              <a:gd name="T45" fmla="*/ 276 h 734"/>
              <a:gd name="T46" fmla="*/ 899 w 1313"/>
              <a:gd name="T47" fmla="*/ 313 h 734"/>
              <a:gd name="T48" fmla="*/ 848 w 1313"/>
              <a:gd name="T49" fmla="*/ 315 h 734"/>
              <a:gd name="T50" fmla="*/ 842 w 1313"/>
              <a:gd name="T51" fmla="*/ 341 h 734"/>
              <a:gd name="T52" fmla="*/ 950 w 1313"/>
              <a:gd name="T53" fmla="*/ 320 h 734"/>
              <a:gd name="T54" fmla="*/ 899 w 1313"/>
              <a:gd name="T55" fmla="*/ 313 h 734"/>
              <a:gd name="T56" fmla="*/ 996 w 1313"/>
              <a:gd name="T57" fmla="*/ 366 h 734"/>
              <a:gd name="T58" fmla="*/ 952 w 1313"/>
              <a:gd name="T59" fmla="*/ 366 h 734"/>
              <a:gd name="T60" fmla="*/ 993 w 1313"/>
              <a:gd name="T61" fmla="*/ 389 h 734"/>
              <a:gd name="T62" fmla="*/ 1002 w 1313"/>
              <a:gd name="T63" fmla="*/ 426 h 734"/>
              <a:gd name="T64" fmla="*/ 1012 w 1313"/>
              <a:gd name="T65" fmla="*/ 430 h 734"/>
              <a:gd name="T66" fmla="*/ 1085 w 1313"/>
              <a:gd name="T67" fmla="*/ 384 h 734"/>
              <a:gd name="T68" fmla="*/ 996 w 1313"/>
              <a:gd name="T69" fmla="*/ 366 h 734"/>
              <a:gd name="T70" fmla="*/ 888 w 1313"/>
              <a:gd name="T71" fmla="*/ 375 h 734"/>
              <a:gd name="T72" fmla="*/ 906 w 1313"/>
              <a:gd name="T73" fmla="*/ 407 h 734"/>
              <a:gd name="T74" fmla="*/ 888 w 1313"/>
              <a:gd name="T75" fmla="*/ 375 h 734"/>
              <a:gd name="T76" fmla="*/ 986 w 1313"/>
              <a:gd name="T77" fmla="*/ 426 h 734"/>
              <a:gd name="T78" fmla="*/ 956 w 1313"/>
              <a:gd name="T79" fmla="*/ 444 h 734"/>
              <a:gd name="T80" fmla="*/ 989 w 1313"/>
              <a:gd name="T81" fmla="*/ 442 h 734"/>
              <a:gd name="T82" fmla="*/ 986 w 1313"/>
              <a:gd name="T83" fmla="*/ 426 h 734"/>
              <a:gd name="T84" fmla="*/ 1276 w 1313"/>
              <a:gd name="T85" fmla="*/ 566 h 734"/>
              <a:gd name="T86" fmla="*/ 1260 w 1313"/>
              <a:gd name="T87" fmla="*/ 566 h 734"/>
              <a:gd name="T88" fmla="*/ 1260 w 1313"/>
              <a:gd name="T89" fmla="*/ 545 h 734"/>
              <a:gd name="T90" fmla="*/ 1161 w 1313"/>
              <a:gd name="T91" fmla="*/ 502 h 734"/>
              <a:gd name="T92" fmla="*/ 1108 w 1313"/>
              <a:gd name="T93" fmla="*/ 479 h 734"/>
              <a:gd name="T94" fmla="*/ 1104 w 1313"/>
              <a:gd name="T95" fmla="*/ 481 h 734"/>
              <a:gd name="T96" fmla="*/ 1120 w 1313"/>
              <a:gd name="T97" fmla="*/ 531 h 734"/>
              <a:gd name="T98" fmla="*/ 1081 w 1313"/>
              <a:gd name="T99" fmla="*/ 584 h 734"/>
              <a:gd name="T100" fmla="*/ 1104 w 1313"/>
              <a:gd name="T101" fmla="*/ 628 h 734"/>
              <a:gd name="T102" fmla="*/ 1120 w 1313"/>
              <a:gd name="T103" fmla="*/ 658 h 734"/>
              <a:gd name="T104" fmla="*/ 1115 w 1313"/>
              <a:gd name="T105" fmla="*/ 697 h 734"/>
              <a:gd name="T106" fmla="*/ 1166 w 1313"/>
              <a:gd name="T107" fmla="*/ 734 h 734"/>
              <a:gd name="T108" fmla="*/ 1186 w 1313"/>
              <a:gd name="T109" fmla="*/ 697 h 734"/>
              <a:gd name="T110" fmla="*/ 1234 w 1313"/>
              <a:gd name="T111" fmla="*/ 660 h 734"/>
              <a:gd name="T112" fmla="*/ 1313 w 1313"/>
              <a:gd name="T113" fmla="*/ 605 h 734"/>
              <a:gd name="T114" fmla="*/ 1276 w 1313"/>
              <a:gd name="T115" fmla="*/ 566 h 7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1313" h="734">
                <a:moveTo>
                  <a:pt x="1" y="1"/>
                </a:moveTo>
                <a:cubicBezTo>
                  <a:pt x="0" y="10"/>
                  <a:pt x="2" y="17"/>
                  <a:pt x="10" y="17"/>
                </a:cubicBezTo>
                <a:cubicBezTo>
                  <a:pt x="15" y="15"/>
                  <a:pt x="18" y="11"/>
                  <a:pt x="17" y="3"/>
                </a:cubicBezTo>
                <a:cubicBezTo>
                  <a:pt x="9" y="5"/>
                  <a:pt x="8" y="0"/>
                  <a:pt x="1" y="1"/>
                </a:cubicBezTo>
                <a:close/>
                <a:moveTo>
                  <a:pt x="391" y="194"/>
                </a:moveTo>
                <a:cubicBezTo>
                  <a:pt x="411" y="205"/>
                  <a:pt x="431" y="219"/>
                  <a:pt x="458" y="217"/>
                </a:cubicBezTo>
                <a:cubicBezTo>
                  <a:pt x="477" y="204"/>
                  <a:pt x="485" y="172"/>
                  <a:pt x="474" y="150"/>
                </a:cubicBezTo>
                <a:cubicBezTo>
                  <a:pt x="432" y="142"/>
                  <a:pt x="396" y="153"/>
                  <a:pt x="391" y="194"/>
                </a:cubicBezTo>
                <a:close/>
                <a:moveTo>
                  <a:pt x="311" y="233"/>
                </a:moveTo>
                <a:cubicBezTo>
                  <a:pt x="314" y="237"/>
                  <a:pt x="316" y="242"/>
                  <a:pt x="322" y="242"/>
                </a:cubicBezTo>
                <a:cubicBezTo>
                  <a:pt x="324" y="229"/>
                  <a:pt x="332" y="222"/>
                  <a:pt x="343" y="219"/>
                </a:cubicBezTo>
                <a:cubicBezTo>
                  <a:pt x="340" y="207"/>
                  <a:pt x="348" y="205"/>
                  <a:pt x="348" y="196"/>
                </a:cubicBezTo>
                <a:cubicBezTo>
                  <a:pt x="329" y="202"/>
                  <a:pt x="315" y="212"/>
                  <a:pt x="311" y="233"/>
                </a:cubicBezTo>
                <a:close/>
                <a:moveTo>
                  <a:pt x="766" y="276"/>
                </a:moveTo>
                <a:cubicBezTo>
                  <a:pt x="758" y="275"/>
                  <a:pt x="754" y="277"/>
                  <a:pt x="752" y="281"/>
                </a:cubicBezTo>
                <a:cubicBezTo>
                  <a:pt x="742" y="276"/>
                  <a:pt x="744" y="273"/>
                  <a:pt x="745" y="260"/>
                </a:cubicBezTo>
                <a:cubicBezTo>
                  <a:pt x="730" y="256"/>
                  <a:pt x="731" y="235"/>
                  <a:pt x="715" y="230"/>
                </a:cubicBezTo>
                <a:cubicBezTo>
                  <a:pt x="702" y="234"/>
                  <a:pt x="699" y="248"/>
                  <a:pt x="690" y="256"/>
                </a:cubicBezTo>
                <a:cubicBezTo>
                  <a:pt x="679" y="256"/>
                  <a:pt x="667" y="255"/>
                  <a:pt x="662" y="263"/>
                </a:cubicBezTo>
                <a:cubicBezTo>
                  <a:pt x="680" y="282"/>
                  <a:pt x="683" y="289"/>
                  <a:pt x="697" y="313"/>
                </a:cubicBezTo>
                <a:cubicBezTo>
                  <a:pt x="720" y="309"/>
                  <a:pt x="737" y="306"/>
                  <a:pt x="754" y="318"/>
                </a:cubicBezTo>
                <a:cubicBezTo>
                  <a:pt x="764" y="310"/>
                  <a:pt x="778" y="319"/>
                  <a:pt x="782" y="304"/>
                </a:cubicBezTo>
                <a:cubicBezTo>
                  <a:pt x="772" y="299"/>
                  <a:pt x="762" y="287"/>
                  <a:pt x="766" y="276"/>
                </a:cubicBezTo>
                <a:close/>
                <a:moveTo>
                  <a:pt x="899" y="313"/>
                </a:moveTo>
                <a:cubicBezTo>
                  <a:pt x="894" y="326"/>
                  <a:pt x="864" y="314"/>
                  <a:pt x="848" y="315"/>
                </a:cubicBezTo>
                <a:cubicBezTo>
                  <a:pt x="855" y="327"/>
                  <a:pt x="839" y="327"/>
                  <a:pt x="842" y="341"/>
                </a:cubicBezTo>
                <a:cubicBezTo>
                  <a:pt x="883" y="332"/>
                  <a:pt x="936" y="365"/>
                  <a:pt x="950" y="320"/>
                </a:cubicBezTo>
                <a:cubicBezTo>
                  <a:pt x="927" y="314"/>
                  <a:pt x="913" y="329"/>
                  <a:pt x="899" y="313"/>
                </a:cubicBezTo>
                <a:close/>
                <a:moveTo>
                  <a:pt x="996" y="366"/>
                </a:moveTo>
                <a:cubicBezTo>
                  <a:pt x="985" y="342"/>
                  <a:pt x="950" y="336"/>
                  <a:pt x="952" y="366"/>
                </a:cubicBezTo>
                <a:cubicBezTo>
                  <a:pt x="953" y="382"/>
                  <a:pt x="976" y="399"/>
                  <a:pt x="993" y="389"/>
                </a:cubicBezTo>
                <a:cubicBezTo>
                  <a:pt x="1000" y="397"/>
                  <a:pt x="999" y="414"/>
                  <a:pt x="1002" y="426"/>
                </a:cubicBezTo>
                <a:cubicBezTo>
                  <a:pt x="1007" y="426"/>
                  <a:pt x="1010" y="427"/>
                  <a:pt x="1012" y="430"/>
                </a:cubicBezTo>
                <a:cubicBezTo>
                  <a:pt x="1040" y="416"/>
                  <a:pt x="1081" y="425"/>
                  <a:pt x="1085" y="384"/>
                </a:cubicBezTo>
                <a:cubicBezTo>
                  <a:pt x="1052" y="374"/>
                  <a:pt x="1028" y="340"/>
                  <a:pt x="996" y="366"/>
                </a:cubicBezTo>
                <a:close/>
                <a:moveTo>
                  <a:pt x="888" y="375"/>
                </a:moveTo>
                <a:cubicBezTo>
                  <a:pt x="896" y="383"/>
                  <a:pt x="903" y="393"/>
                  <a:pt x="906" y="407"/>
                </a:cubicBezTo>
                <a:cubicBezTo>
                  <a:pt x="966" y="409"/>
                  <a:pt x="914" y="342"/>
                  <a:pt x="888" y="375"/>
                </a:cubicBezTo>
                <a:close/>
                <a:moveTo>
                  <a:pt x="986" y="426"/>
                </a:moveTo>
                <a:cubicBezTo>
                  <a:pt x="974" y="421"/>
                  <a:pt x="959" y="431"/>
                  <a:pt x="956" y="444"/>
                </a:cubicBezTo>
                <a:cubicBezTo>
                  <a:pt x="965" y="449"/>
                  <a:pt x="979" y="443"/>
                  <a:pt x="989" y="442"/>
                </a:cubicBezTo>
                <a:cubicBezTo>
                  <a:pt x="985" y="435"/>
                  <a:pt x="989" y="430"/>
                  <a:pt x="986" y="426"/>
                </a:cubicBezTo>
                <a:close/>
                <a:moveTo>
                  <a:pt x="1276" y="566"/>
                </a:moveTo>
                <a:cubicBezTo>
                  <a:pt x="1269" y="563"/>
                  <a:pt x="1262" y="572"/>
                  <a:pt x="1260" y="566"/>
                </a:cubicBezTo>
                <a:cubicBezTo>
                  <a:pt x="1259" y="558"/>
                  <a:pt x="1256" y="553"/>
                  <a:pt x="1260" y="545"/>
                </a:cubicBezTo>
                <a:cubicBezTo>
                  <a:pt x="1235" y="524"/>
                  <a:pt x="1200" y="501"/>
                  <a:pt x="1161" y="502"/>
                </a:cubicBezTo>
                <a:cubicBezTo>
                  <a:pt x="1145" y="493"/>
                  <a:pt x="1129" y="474"/>
                  <a:pt x="1108" y="479"/>
                </a:cubicBezTo>
                <a:cubicBezTo>
                  <a:pt x="1106" y="479"/>
                  <a:pt x="1105" y="480"/>
                  <a:pt x="1104" y="481"/>
                </a:cubicBezTo>
                <a:cubicBezTo>
                  <a:pt x="1099" y="508"/>
                  <a:pt x="1116" y="513"/>
                  <a:pt x="1120" y="531"/>
                </a:cubicBezTo>
                <a:cubicBezTo>
                  <a:pt x="1109" y="551"/>
                  <a:pt x="1088" y="561"/>
                  <a:pt x="1081" y="584"/>
                </a:cubicBezTo>
                <a:cubicBezTo>
                  <a:pt x="1094" y="595"/>
                  <a:pt x="1097" y="612"/>
                  <a:pt x="1104" y="628"/>
                </a:cubicBezTo>
                <a:cubicBezTo>
                  <a:pt x="1108" y="638"/>
                  <a:pt x="1118" y="645"/>
                  <a:pt x="1120" y="658"/>
                </a:cubicBezTo>
                <a:cubicBezTo>
                  <a:pt x="1121" y="670"/>
                  <a:pt x="1112" y="685"/>
                  <a:pt x="1115" y="697"/>
                </a:cubicBezTo>
                <a:cubicBezTo>
                  <a:pt x="1121" y="723"/>
                  <a:pt x="1151" y="715"/>
                  <a:pt x="1166" y="734"/>
                </a:cubicBezTo>
                <a:cubicBezTo>
                  <a:pt x="1177" y="725"/>
                  <a:pt x="1185" y="715"/>
                  <a:pt x="1186" y="697"/>
                </a:cubicBezTo>
                <a:cubicBezTo>
                  <a:pt x="1204" y="686"/>
                  <a:pt x="1217" y="671"/>
                  <a:pt x="1234" y="660"/>
                </a:cubicBezTo>
                <a:cubicBezTo>
                  <a:pt x="1270" y="659"/>
                  <a:pt x="1300" y="636"/>
                  <a:pt x="1313" y="605"/>
                </a:cubicBezTo>
                <a:cubicBezTo>
                  <a:pt x="1295" y="597"/>
                  <a:pt x="1279" y="588"/>
                  <a:pt x="1276" y="566"/>
                </a:cubicBezTo>
                <a:close/>
              </a:path>
            </a:pathLst>
          </a:custGeom>
          <a:solidFill>
            <a:srgbClr val="0054A6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8" name="Straight Arrow Connector 67"/>
          <p:cNvCxnSpPr/>
          <p:nvPr/>
        </p:nvCxnSpPr>
        <p:spPr>
          <a:xfrm flipH="1">
            <a:off x="2294511" y="5748716"/>
            <a:ext cx="712134" cy="221607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3" name="TextBox 212"/>
          <p:cNvSpPr txBox="1"/>
          <p:nvPr/>
        </p:nvSpPr>
        <p:spPr>
          <a:xfrm>
            <a:off x="8833054" y="5399007"/>
            <a:ext cx="1873588" cy="1323439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TextBox 213"/>
          <p:cNvSpPr txBox="1"/>
          <p:nvPr/>
        </p:nvSpPr>
        <p:spPr>
          <a:xfrm>
            <a:off x="8926899" y="5439409"/>
            <a:ext cx="1126338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Institute for Health Services Research </a:t>
            </a: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Maccabi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Health</a:t>
            </a:r>
          </a:p>
          <a:p>
            <a:pPr lvl="0"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Services </a:t>
            </a:r>
            <a:r>
              <a:rPr lang="en-US" sz="900" i="1" dirty="0">
                <a:solidFill>
                  <a:srgbClr val="000000"/>
                </a:solidFill>
                <a:latin typeface="Century Gothic" panose="020B0502020202020204" pitchFamily="34" charset="0"/>
              </a:rPr>
              <a:t>Care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Tel Aviv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Israel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10295605" y="5500781"/>
            <a:ext cx="182880" cy="630936"/>
            <a:chOff x="4981575" y="2917825"/>
            <a:chExt cx="190500" cy="647700"/>
          </a:xfrm>
          <a:solidFill>
            <a:srgbClr val="0054A6"/>
          </a:solidFill>
          <a:effectLst>
            <a:outerShdw blurRad="50800" dist="38100" dir="2700000" algn="ctr" rotWithShape="0">
              <a:prstClr val="black">
                <a:alpha val="40000"/>
              </a:prstClr>
            </a:outerShdw>
          </a:effectLst>
        </p:grpSpPr>
        <p:sp>
          <p:nvSpPr>
            <p:cNvPr id="102" name="Freeform 37"/>
            <p:cNvSpPr>
              <a:spLocks/>
            </p:cNvSpPr>
            <p:nvPr/>
          </p:nvSpPr>
          <p:spPr bwMode="auto">
            <a:xfrm>
              <a:off x="5076056" y="2984469"/>
              <a:ext cx="92871" cy="266603"/>
            </a:xfrm>
            <a:custGeom>
              <a:avLst/>
              <a:gdLst>
                <a:gd name="T0" fmla="*/ 4 w 9"/>
                <a:gd name="T1" fmla="*/ 0 h 23"/>
                <a:gd name="T2" fmla="*/ 3 w 9"/>
                <a:gd name="T3" fmla="*/ 1 h 23"/>
                <a:gd name="T4" fmla="*/ 0 w 9"/>
                <a:gd name="T5" fmla="*/ 5 h 23"/>
                <a:gd name="T6" fmla="*/ 0 w 9"/>
                <a:gd name="T7" fmla="*/ 9 h 23"/>
                <a:gd name="T8" fmla="*/ 0 w 9"/>
                <a:gd name="T9" fmla="*/ 13 h 23"/>
                <a:gd name="T10" fmla="*/ 3 w 9"/>
                <a:gd name="T11" fmla="*/ 13 h 23"/>
                <a:gd name="T12" fmla="*/ 4 w 9"/>
                <a:gd name="T13" fmla="*/ 13 h 23"/>
                <a:gd name="T14" fmla="*/ 3 w 9"/>
                <a:gd name="T15" fmla="*/ 15 h 23"/>
                <a:gd name="T16" fmla="*/ 0 w 9"/>
                <a:gd name="T17" fmla="*/ 19 h 23"/>
                <a:gd name="T18" fmla="*/ 0 w 9"/>
                <a:gd name="T19" fmla="*/ 20 h 23"/>
                <a:gd name="T20" fmla="*/ 3 w 9"/>
                <a:gd name="T21" fmla="*/ 23 h 23"/>
                <a:gd name="T22" fmla="*/ 4 w 9"/>
                <a:gd name="T23" fmla="*/ 20 h 23"/>
                <a:gd name="T24" fmla="*/ 8 w 9"/>
                <a:gd name="T25" fmla="*/ 19 h 23"/>
                <a:gd name="T26" fmla="*/ 8 w 9"/>
                <a:gd name="T27" fmla="*/ 19 h 23"/>
                <a:gd name="T28" fmla="*/ 8 w 9"/>
                <a:gd name="T29" fmla="*/ 19 h 23"/>
                <a:gd name="T30" fmla="*/ 9 w 9"/>
                <a:gd name="T31" fmla="*/ 15 h 23"/>
                <a:gd name="T32" fmla="*/ 9 w 9"/>
                <a:gd name="T33" fmla="*/ 11 h 23"/>
                <a:gd name="T34" fmla="*/ 9 w 9"/>
                <a:gd name="T35" fmla="*/ 11 h 23"/>
                <a:gd name="T36" fmla="*/ 9 w 9"/>
                <a:gd name="T37" fmla="*/ 3 h 23"/>
                <a:gd name="T38" fmla="*/ 9 w 9"/>
                <a:gd name="T39" fmla="*/ 3 h 23"/>
                <a:gd name="T40" fmla="*/ 7 w 9"/>
                <a:gd name="T41" fmla="*/ 1 h 23"/>
                <a:gd name="T42" fmla="*/ 4 w 9"/>
                <a:gd name="T43" fmla="*/ 0 h 23"/>
                <a:gd name="T44" fmla="*/ 4 w 9"/>
                <a:gd name="T45" fmla="*/ 0 h 23"/>
                <a:gd name="T46" fmla="*/ 4 w 9"/>
                <a:gd name="T47" fmla="*/ 0 h 23"/>
                <a:gd name="T48" fmla="*/ 4 w 9"/>
                <a:gd name="T49" fmla="*/ 0 h 23"/>
                <a:gd name="T50" fmla="*/ 4 w 9"/>
                <a:gd name="T51" fmla="*/ 0 h 23"/>
                <a:gd name="T52" fmla="*/ 4 w 9"/>
                <a:gd name="T53" fmla="*/ 0 h 23"/>
                <a:gd name="T54" fmla="*/ 4 w 9"/>
                <a:gd name="T55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9" h="23">
                  <a:moveTo>
                    <a:pt x="4" y="0"/>
                  </a:moveTo>
                  <a:lnTo>
                    <a:pt x="3" y="1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3"/>
                  </a:lnTo>
                  <a:lnTo>
                    <a:pt x="3" y="13"/>
                  </a:lnTo>
                  <a:lnTo>
                    <a:pt x="4" y="13"/>
                  </a:lnTo>
                  <a:lnTo>
                    <a:pt x="3" y="15"/>
                  </a:lnTo>
                  <a:lnTo>
                    <a:pt x="0" y="19"/>
                  </a:lnTo>
                  <a:lnTo>
                    <a:pt x="0" y="20"/>
                  </a:lnTo>
                  <a:lnTo>
                    <a:pt x="3" y="23"/>
                  </a:lnTo>
                  <a:lnTo>
                    <a:pt x="4" y="20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9" y="11"/>
                  </a:lnTo>
                  <a:lnTo>
                    <a:pt x="9" y="11"/>
                  </a:lnTo>
                  <a:lnTo>
                    <a:pt x="9" y="3"/>
                  </a:lnTo>
                  <a:lnTo>
                    <a:pt x="9" y="3"/>
                  </a:lnTo>
                  <a:lnTo>
                    <a:pt x="7" y="1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Freeform 38"/>
            <p:cNvSpPr>
              <a:spLocks/>
            </p:cNvSpPr>
            <p:nvPr/>
          </p:nvSpPr>
          <p:spPr bwMode="auto">
            <a:xfrm>
              <a:off x="4981575" y="2917825"/>
              <a:ext cx="190500" cy="647700"/>
            </a:xfrm>
            <a:custGeom>
              <a:avLst/>
              <a:gdLst>
                <a:gd name="T0" fmla="*/ 10 w 15"/>
                <a:gd name="T1" fmla="*/ 0 h 51"/>
                <a:gd name="T2" fmla="*/ 10 w 15"/>
                <a:gd name="T3" fmla="*/ 0 h 51"/>
                <a:gd name="T4" fmla="*/ 8 w 15"/>
                <a:gd name="T5" fmla="*/ 0 h 51"/>
                <a:gd name="T6" fmla="*/ 8 w 15"/>
                <a:gd name="T7" fmla="*/ 2 h 51"/>
                <a:gd name="T8" fmla="*/ 8 w 15"/>
                <a:gd name="T9" fmla="*/ 3 h 51"/>
                <a:gd name="T10" fmla="*/ 7 w 15"/>
                <a:gd name="T11" fmla="*/ 6 h 51"/>
                <a:gd name="T12" fmla="*/ 7 w 15"/>
                <a:gd name="T13" fmla="*/ 8 h 51"/>
                <a:gd name="T14" fmla="*/ 5 w 15"/>
                <a:gd name="T15" fmla="*/ 15 h 51"/>
                <a:gd name="T16" fmla="*/ 2 w 15"/>
                <a:gd name="T17" fmla="*/ 20 h 51"/>
                <a:gd name="T18" fmla="*/ 4 w 15"/>
                <a:gd name="T19" fmla="*/ 22 h 51"/>
                <a:gd name="T20" fmla="*/ 2 w 15"/>
                <a:gd name="T21" fmla="*/ 23 h 51"/>
                <a:gd name="T22" fmla="*/ 1 w 15"/>
                <a:gd name="T23" fmla="*/ 25 h 51"/>
                <a:gd name="T24" fmla="*/ 0 w 15"/>
                <a:gd name="T25" fmla="*/ 27 h 51"/>
                <a:gd name="T26" fmla="*/ 10 w 15"/>
                <a:gd name="T27" fmla="*/ 51 h 51"/>
                <a:gd name="T28" fmla="*/ 10 w 15"/>
                <a:gd name="T29" fmla="*/ 49 h 51"/>
                <a:gd name="T30" fmla="*/ 11 w 15"/>
                <a:gd name="T31" fmla="*/ 50 h 51"/>
                <a:gd name="T32" fmla="*/ 11 w 15"/>
                <a:gd name="T33" fmla="*/ 46 h 51"/>
                <a:gd name="T34" fmla="*/ 12 w 15"/>
                <a:gd name="T35" fmla="*/ 42 h 51"/>
                <a:gd name="T36" fmla="*/ 12 w 15"/>
                <a:gd name="T37" fmla="*/ 41 h 51"/>
                <a:gd name="T38" fmla="*/ 12 w 15"/>
                <a:gd name="T39" fmla="*/ 35 h 51"/>
                <a:gd name="T40" fmla="*/ 14 w 15"/>
                <a:gd name="T41" fmla="*/ 29 h 51"/>
                <a:gd name="T42" fmla="*/ 14 w 15"/>
                <a:gd name="T43" fmla="*/ 29 h 51"/>
                <a:gd name="T44" fmla="*/ 14 w 15"/>
                <a:gd name="T45" fmla="*/ 28 h 51"/>
                <a:gd name="T46" fmla="*/ 14 w 15"/>
                <a:gd name="T47" fmla="*/ 28 h 51"/>
                <a:gd name="T48" fmla="*/ 14 w 15"/>
                <a:gd name="T49" fmla="*/ 27 h 51"/>
                <a:gd name="T50" fmla="*/ 14 w 15"/>
                <a:gd name="T51" fmla="*/ 25 h 51"/>
                <a:gd name="T52" fmla="*/ 14 w 15"/>
                <a:gd name="T53" fmla="*/ 22 h 51"/>
                <a:gd name="T54" fmla="*/ 14 w 15"/>
                <a:gd name="T55" fmla="*/ 22 h 51"/>
                <a:gd name="T56" fmla="*/ 14 w 15"/>
                <a:gd name="T57" fmla="*/ 22 h 51"/>
                <a:gd name="T58" fmla="*/ 11 w 15"/>
                <a:gd name="T59" fmla="*/ 23 h 51"/>
                <a:gd name="T60" fmla="*/ 10 w 15"/>
                <a:gd name="T61" fmla="*/ 25 h 51"/>
                <a:gd name="T62" fmla="*/ 8 w 15"/>
                <a:gd name="T63" fmla="*/ 23 h 51"/>
                <a:gd name="T64" fmla="*/ 8 w 15"/>
                <a:gd name="T65" fmla="*/ 22 h 51"/>
                <a:gd name="T66" fmla="*/ 10 w 15"/>
                <a:gd name="T67" fmla="*/ 19 h 51"/>
                <a:gd name="T68" fmla="*/ 11 w 15"/>
                <a:gd name="T69" fmla="*/ 18 h 51"/>
                <a:gd name="T70" fmla="*/ 10 w 15"/>
                <a:gd name="T71" fmla="*/ 18 h 51"/>
                <a:gd name="T72" fmla="*/ 8 w 15"/>
                <a:gd name="T73" fmla="*/ 18 h 51"/>
                <a:gd name="T74" fmla="*/ 8 w 15"/>
                <a:gd name="T75" fmla="*/ 15 h 51"/>
                <a:gd name="T76" fmla="*/ 8 w 15"/>
                <a:gd name="T77" fmla="*/ 12 h 51"/>
                <a:gd name="T78" fmla="*/ 10 w 15"/>
                <a:gd name="T79" fmla="*/ 9 h 51"/>
                <a:gd name="T80" fmla="*/ 11 w 15"/>
                <a:gd name="T81" fmla="*/ 8 h 51"/>
                <a:gd name="T82" fmla="*/ 13 w 15"/>
                <a:gd name="T83" fmla="*/ 9 h 51"/>
                <a:gd name="T84" fmla="*/ 15 w 15"/>
                <a:gd name="T85" fmla="*/ 10 h 51"/>
                <a:gd name="T86" fmla="*/ 15 w 15"/>
                <a:gd name="T87" fmla="*/ 7 h 51"/>
                <a:gd name="T88" fmla="*/ 15 w 15"/>
                <a:gd name="T89" fmla="*/ 3 h 51"/>
                <a:gd name="T90" fmla="*/ 15 w 15"/>
                <a:gd name="T91" fmla="*/ 1 h 51"/>
                <a:gd name="T92" fmla="*/ 10 w 15"/>
                <a:gd name="T93" fmla="*/ 0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5" h="51">
                  <a:moveTo>
                    <a:pt x="10" y="0"/>
                  </a:moveTo>
                  <a:cubicBezTo>
                    <a:pt x="10" y="0"/>
                    <a:pt x="10" y="0"/>
                    <a:pt x="10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2" y="23"/>
                    <a:pt x="2" y="23"/>
                    <a:pt x="2" y="23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0" y="27"/>
                    <a:pt x="0" y="27"/>
                    <a:pt x="0" y="27"/>
                  </a:cubicBezTo>
                  <a:cubicBezTo>
                    <a:pt x="10" y="51"/>
                    <a:pt x="10" y="51"/>
                    <a:pt x="10" y="51"/>
                  </a:cubicBezTo>
                  <a:cubicBezTo>
                    <a:pt x="10" y="49"/>
                    <a:pt x="10" y="49"/>
                    <a:pt x="10" y="49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1" y="46"/>
                    <a:pt x="11" y="46"/>
                    <a:pt x="11" y="46"/>
                  </a:cubicBezTo>
                  <a:cubicBezTo>
                    <a:pt x="12" y="42"/>
                    <a:pt x="12" y="42"/>
                    <a:pt x="12" y="42"/>
                  </a:cubicBezTo>
                  <a:cubicBezTo>
                    <a:pt x="12" y="41"/>
                    <a:pt x="12" y="41"/>
                    <a:pt x="12" y="41"/>
                  </a:cubicBezTo>
                  <a:cubicBezTo>
                    <a:pt x="12" y="35"/>
                    <a:pt x="12" y="35"/>
                    <a:pt x="12" y="35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9"/>
                    <a:pt x="14" y="29"/>
                    <a:pt x="14" y="29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8"/>
                    <a:pt x="14" y="28"/>
                    <a:pt x="14" y="28"/>
                  </a:cubicBezTo>
                  <a:cubicBezTo>
                    <a:pt x="14" y="27"/>
                    <a:pt x="14" y="27"/>
                    <a:pt x="14" y="27"/>
                  </a:cubicBezTo>
                  <a:cubicBezTo>
                    <a:pt x="14" y="25"/>
                    <a:pt x="14" y="25"/>
                    <a:pt x="14" y="25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1" y="23"/>
                    <a:pt x="11" y="23"/>
                    <a:pt x="11" y="23"/>
                  </a:cubicBezTo>
                  <a:cubicBezTo>
                    <a:pt x="10" y="25"/>
                    <a:pt x="10" y="25"/>
                    <a:pt x="10" y="25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22"/>
                    <a:pt x="8" y="22"/>
                    <a:pt x="8" y="22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1"/>
                    <a:pt x="15" y="1"/>
                    <a:pt x="15" y="1"/>
                  </a:cubicBezTo>
                  <a:lnTo>
                    <a:pt x="1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076056" y="3117770"/>
              <a:ext cx="46435" cy="45719"/>
            </a:xfrm>
            <a:prstGeom prst="rect">
              <a:avLst/>
            </a:prstGeom>
            <a:solidFill>
              <a:srgbClr val="0054A6"/>
            </a:solidFill>
            <a:ln>
              <a:noFill/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215" name="Straight Arrow Connector 214"/>
          <p:cNvCxnSpPr/>
          <p:nvPr/>
        </p:nvCxnSpPr>
        <p:spPr>
          <a:xfrm flipH="1">
            <a:off x="9769848" y="5721810"/>
            <a:ext cx="582859" cy="293385"/>
          </a:xfrm>
          <a:prstGeom prst="straightConnector1">
            <a:avLst/>
          </a:prstGeom>
          <a:ln w="12700" cap="rnd">
            <a:solidFill>
              <a:schemeClr val="accent6">
                <a:lumMod val="75000"/>
              </a:schemeClr>
            </a:solidFill>
            <a:headEnd type="oval" w="med" len="med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7" name="TextBox 106"/>
          <p:cNvSpPr txBox="1"/>
          <p:nvPr/>
        </p:nvSpPr>
        <p:spPr>
          <a:xfrm>
            <a:off x="5804124" y="5612934"/>
            <a:ext cx="14544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SLU – SSM Health 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St. Louis, MO</a:t>
            </a:r>
          </a:p>
        </p:txBody>
      </p:sp>
      <p:cxnSp>
        <p:nvCxnSpPr>
          <p:cNvPr id="108" name="Straight Arrow Connector 107"/>
          <p:cNvCxnSpPr>
            <a:endCxn id="28" idx="41"/>
          </p:cNvCxnSpPr>
          <p:nvPr/>
        </p:nvCxnSpPr>
        <p:spPr>
          <a:xfrm flipV="1">
            <a:off x="6372737" y="3672719"/>
            <a:ext cx="556102" cy="1907676"/>
          </a:xfrm>
          <a:prstGeom prst="straightConnector1">
            <a:avLst/>
          </a:prstGeom>
          <a:ln w="12700" cap="rnd">
            <a:solidFill>
              <a:schemeClr val="tx1"/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9" name="Straight Arrow Connector 108"/>
          <p:cNvCxnSpPr/>
          <p:nvPr/>
        </p:nvCxnSpPr>
        <p:spPr>
          <a:xfrm flipV="1">
            <a:off x="6547114" y="3084958"/>
            <a:ext cx="638080" cy="1928"/>
          </a:xfrm>
          <a:prstGeom prst="straightConnector1">
            <a:avLst/>
          </a:prstGeom>
          <a:ln w="12700" cap="rnd">
            <a:solidFill>
              <a:schemeClr val="tx1"/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Arrow Connector 109"/>
          <p:cNvCxnSpPr/>
          <p:nvPr/>
        </p:nvCxnSpPr>
        <p:spPr>
          <a:xfrm flipV="1">
            <a:off x="6538218" y="2924261"/>
            <a:ext cx="661405" cy="161661"/>
          </a:xfrm>
          <a:prstGeom prst="straightConnector1">
            <a:avLst/>
          </a:prstGeom>
          <a:ln w="12700" cap="rnd">
            <a:solidFill>
              <a:schemeClr val="tx1"/>
            </a:solidFill>
            <a:headEnd type="none" w="lg" len="lg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4683995" y="2768311"/>
            <a:ext cx="219777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dirty="0">
                <a:latin typeface="Century Gothic" panose="020B0502020202020204" pitchFamily="34" charset="0"/>
              </a:rPr>
              <a:t>Advocate Aurora Research Institute</a:t>
            </a: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en-US" sz="900" i="1" dirty="0">
                <a:latin typeface="Century Gothic" panose="020B0502020202020204" pitchFamily="34" charset="0"/>
              </a:rPr>
              <a:t>Advocate Aurora Health</a:t>
            </a:r>
            <a:endParaRPr kumimoji="0" lang="en-US" sz="900" b="0" i="1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noProof="0" dirty="0">
                <a:latin typeface="Century Gothic" panose="020B0502020202020204" pitchFamily="34" charset="0"/>
              </a:rPr>
              <a:t>Chicago, IL and Milwaukee, WI</a:t>
            </a:r>
            <a:endParaRPr kumimoji="0" lang="en-US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4726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9B8C465-D410-4AE0-A93A-7E25C67119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60" y="1054421"/>
            <a:ext cx="11724640" cy="530610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FD89B1D-45B7-4A38-B0D5-A50BA64D8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960" y="365125"/>
            <a:ext cx="7482840" cy="1189355"/>
          </a:xfrm>
        </p:spPr>
        <p:txBody>
          <a:bodyPr anchor="t"/>
          <a:lstStyle/>
          <a:p>
            <a:r>
              <a:rPr lang="en-US" sz="2800" dirty="0"/>
              <a:t>The “Expanded CESR Universe” (KP Only)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EEC472B-BA48-4E4E-86C7-52AECAF34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49642" y="6588483"/>
            <a:ext cx="502217" cy="168176"/>
          </a:xfrm>
          <a:prstGeom prst="rect">
            <a:avLst/>
          </a:prstGeom>
        </p:spPr>
        <p:txBody>
          <a:bodyPr vert="horz" lIns="86493" tIns="43247" rIns="86493" bIns="43247" rtlCol="0" anchor="ctr"/>
          <a:lstStyle>
            <a:defPPr>
              <a:defRPr lang="en-US"/>
            </a:defPPr>
            <a:lvl1pPr marL="0" algn="r" defTabSz="914400" rtl="0" eaLnBrk="1" latinLnBrk="0" hangingPunct="1">
              <a:defRPr sz="900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0C21F26-985F-9D40-A811-D6DE90C3D8D1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8653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>
            <a:extLst>
              <a:ext uri="{FF2B5EF4-FFF2-40B4-BE49-F238E27FC236}">
                <a16:creationId xmlns:a16="http://schemas.microsoft.com/office/drawing/2014/main" id="{7D964E88-A395-07ED-1960-37E7CF1CFBFE}"/>
              </a:ext>
            </a:extLst>
          </p:cNvPr>
          <p:cNvSpPr txBox="1"/>
          <p:nvPr/>
        </p:nvSpPr>
        <p:spPr>
          <a:xfrm>
            <a:off x="4023360" y="0"/>
            <a:ext cx="8068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2024 Annual Conference Planning Committee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65E384-689C-7E66-0177-74E540016694}"/>
              </a:ext>
            </a:extLst>
          </p:cNvPr>
          <p:cNvSpPr txBox="1"/>
          <p:nvPr/>
        </p:nvSpPr>
        <p:spPr>
          <a:xfrm>
            <a:off x="3701326" y="6093639"/>
            <a:ext cx="43560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A HUGE THANKS TO ALL!</a:t>
            </a:r>
          </a:p>
        </p:txBody>
      </p:sp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04A56259-1907-D65E-85A3-FF3A67BAAD9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8918353"/>
              </p:ext>
            </p:extLst>
          </p:nvPr>
        </p:nvGraphicFramePr>
        <p:xfrm>
          <a:off x="966591" y="1567544"/>
          <a:ext cx="10704299" cy="4389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Worksheet" r:id="rId3" imgW="4819714" imgH="2819434" progId="Excel.Sheet.12">
                  <p:embed/>
                </p:oleObj>
              </mc:Choice>
              <mc:Fallback>
                <p:oleObj name="Worksheet" r:id="rId3" imgW="4819714" imgH="2819434" progId="Excel.Sheet.12">
                  <p:embed/>
                  <p:pic>
                    <p:nvPicPr>
                      <p:cNvPr id="9" name="Object 8">
                        <a:extLst>
                          <a:ext uri="{FF2B5EF4-FFF2-40B4-BE49-F238E27FC236}">
                            <a16:creationId xmlns:a16="http://schemas.microsoft.com/office/drawing/2014/main" id="{4769114C-43A4-D90F-6F5C-57E50525164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66591" y="1567544"/>
                        <a:ext cx="10704299" cy="43897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10836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8575"/>
            <a:ext cx="7327900" cy="1066800"/>
          </a:xfrm>
        </p:spPr>
        <p:txBody>
          <a:bodyPr/>
          <a:lstStyle/>
          <a:p>
            <a:r>
              <a:rPr lang="en-US" b="1" dirty="0"/>
              <a:t>Thank You Volunteers!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3CC5C-36CC-8882-484D-8BDCD5918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550" y="1609725"/>
            <a:ext cx="5384800" cy="4953000"/>
          </a:xfrm>
        </p:spPr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Michael Miller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Glen </a:t>
            </a:r>
            <a:r>
              <a:rPr lang="en-US" sz="2800" dirty="0" err="1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Buth</a:t>
            </a: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Eric Wright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Diana Kleber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Apoorva Pradhan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Veronica Fitzpatrick</a:t>
            </a:r>
            <a:endParaRPr lang="en-US" dirty="0"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Alice Pressman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Suzanne Gillespie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Iridian</a:t>
            </a: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Guzman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Stephanie Hooker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Rita Mangione-Smith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ED077-D62B-9302-0402-B8A3B7A6AA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35307" y="1609725"/>
            <a:ext cx="5384800" cy="49530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Jana </a:t>
            </a:r>
            <a:r>
              <a:rPr lang="en-US" sz="28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Hirschtick</a:t>
            </a:r>
            <a:endParaRPr lang="en-US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Karen Coleman</a:t>
            </a:r>
          </a:p>
          <a:p>
            <a:pPr marL="0">
              <a:spcBef>
                <a:spcPts val="0"/>
              </a:spcBef>
            </a:pPr>
            <a:r>
              <a:rPr lang="en-US" sz="28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Musu</a:t>
            </a: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Sesay</a:t>
            </a: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Sam </a:t>
            </a:r>
            <a:r>
              <a:rPr lang="en-US" sz="28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Savitz</a:t>
            </a:r>
            <a:endParaRPr lang="en-US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Cheryl </a:t>
            </a:r>
            <a:r>
              <a:rPr lang="en-US" sz="280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Lefaiver</a:t>
            </a:r>
            <a:endParaRPr lang="en-US" sz="280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Michelle Jurado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Diana Kleber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Elisabeth DeMarco</a:t>
            </a:r>
          </a:p>
          <a:p>
            <a:pPr marL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Esmeralda Campos</a:t>
            </a:r>
          </a:p>
          <a:p>
            <a:pPr marL="0">
              <a:spcBef>
                <a:spcPts val="0"/>
              </a:spcBef>
            </a:pPr>
            <a:r>
              <a:rPr lang="en-US" dirty="0"/>
              <a:t>Lisa Pieper</a:t>
            </a:r>
          </a:p>
          <a:p>
            <a:pPr marL="0">
              <a:spcBef>
                <a:spcPts val="0"/>
              </a:spcBef>
            </a:pPr>
            <a:r>
              <a:rPr lang="en-US" dirty="0"/>
              <a:t>Michelle Simpson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3569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28575"/>
            <a:ext cx="7327900" cy="1066800"/>
          </a:xfrm>
        </p:spPr>
        <p:txBody>
          <a:bodyPr/>
          <a:lstStyle/>
          <a:p>
            <a:r>
              <a:rPr lang="en-US" b="1" dirty="0"/>
              <a:t>Thank You Volunteers!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A3CC5C-36CC-8882-484D-8BDCD5918C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09550" y="1609725"/>
            <a:ext cx="5384800" cy="49530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en-US" dirty="0"/>
              <a:t>John Brill</a:t>
            </a: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</a:rPr>
              <a:t>Marybeth Ingle</a:t>
            </a: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</a:rPr>
              <a:t>Nicole </a:t>
            </a:r>
            <a:r>
              <a:rPr lang="en-US" sz="2800" i="0" dirty="0" err="1">
                <a:effectLst/>
                <a:latin typeface="Arial" panose="020B0604020202020204" pitchFamily="34" charset="0"/>
              </a:rPr>
              <a:t>Glowacki</a:t>
            </a:r>
            <a:endParaRPr lang="en-US" sz="2800" i="0" dirty="0">
              <a:effectLst/>
              <a:latin typeface="Arial" panose="020B0604020202020204" pitchFamily="34" charset="0"/>
            </a:endParaRPr>
          </a:p>
          <a:p>
            <a:pPr marL="0">
              <a:spcBef>
                <a:spcPts val="0"/>
              </a:spcBef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Leslie Hinyard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Ramona Donovan</a:t>
            </a:r>
          </a:p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3ED077-D62B-9302-0402-B8A3B7A6AAFA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</a:rPr>
              <a:t>Andy Marek</a:t>
            </a: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</a:rPr>
              <a:t>JB Jones</a:t>
            </a:r>
          </a:p>
          <a:p>
            <a:pPr marL="0">
              <a:spcBef>
                <a:spcPts val="0"/>
              </a:spcBef>
            </a:pPr>
            <a:r>
              <a:rPr lang="en-US" sz="2800" i="0" dirty="0">
                <a:effectLst/>
                <a:latin typeface="Arial" panose="020B0604020202020204" pitchFamily="34" charset="0"/>
              </a:rPr>
              <a:t>Maureen Shields</a:t>
            </a:r>
          </a:p>
          <a:p>
            <a:pPr marL="0">
              <a:spcBef>
                <a:spcPts val="0"/>
              </a:spcBef>
            </a:pPr>
            <a:r>
              <a:rPr lang="en-US" sz="2800" i="0" dirty="0" err="1">
                <a:effectLst/>
                <a:latin typeface="Arial" panose="020B0604020202020204" pitchFamily="34" charset="0"/>
              </a:rPr>
              <a:t>Rasha</a:t>
            </a:r>
            <a:r>
              <a:rPr lang="en-US" sz="2800" i="0" dirty="0">
                <a:effectLst/>
                <a:latin typeface="Arial" panose="020B0604020202020204" pitchFamily="34" charset="0"/>
              </a:rPr>
              <a:t> Khatib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940504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0FD57B-EA76-8903-B1E7-913D9A839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19600" y="28575"/>
            <a:ext cx="7404100" cy="1066800"/>
          </a:xfrm>
        </p:spPr>
        <p:txBody>
          <a:bodyPr/>
          <a:lstStyle/>
          <a:p>
            <a:r>
              <a:rPr lang="en-US" b="1" dirty="0"/>
              <a:t>Thank You For Your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8C59C2-17AF-6B03-F4E5-584365BC813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17470" y="1304925"/>
            <a:ext cx="7172884" cy="5553075"/>
          </a:xfrm>
        </p:spPr>
        <p:txBody>
          <a:bodyPr/>
          <a:lstStyle/>
          <a:p>
            <a:pPr lvl="1"/>
            <a:endParaRPr lang="en-US" dirty="0"/>
          </a:p>
          <a:p>
            <a:pPr marL="457200" lvl="1" indent="0">
              <a:buNone/>
            </a:pPr>
            <a:r>
              <a:rPr lang="en-US" dirty="0"/>
              <a:t>		</a:t>
            </a:r>
            <a:r>
              <a:rPr lang="en-US" dirty="0">
                <a:solidFill>
                  <a:srgbClr val="C00000"/>
                </a:solidFill>
              </a:rPr>
              <a:t> List with Logos		</a:t>
            </a:r>
          </a:p>
          <a:p>
            <a:pPr lvl="1"/>
            <a:endParaRPr lang="en-US" dirty="0"/>
          </a:p>
          <a:p>
            <a:pPr marL="457200" lvl="1" indent="0" algn="ctr">
              <a:buNone/>
            </a:pPr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7"/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pPr lvl="1"/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7" name="Picture 6" descr="A group of logos on a white background&#10;&#10;Description automatically generated">
            <a:extLst>
              <a:ext uri="{FF2B5EF4-FFF2-40B4-BE49-F238E27FC236}">
                <a16:creationId xmlns:a16="http://schemas.microsoft.com/office/drawing/2014/main" id="{7B59C927-995D-9317-8F9E-936C5FC0335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857" y="1229429"/>
            <a:ext cx="6714286" cy="5628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32391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 bwMode="auto">
          <a:xfrm>
            <a:off x="3917502" y="28575"/>
            <a:ext cx="7906198" cy="1066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/>
          <a:p>
            <a:pPr eaLnBrk="0" fontAlgn="base" hangingPunct="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defRPr/>
            </a:pPr>
            <a:r>
              <a:rPr lang="en-US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We’ll See You Next Year… </a:t>
            </a:r>
            <a:br>
              <a:rPr lang="en-US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r>
              <a:rPr lang="en-US" sz="33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2025 Annual Conference in </a:t>
            </a:r>
            <a:r>
              <a:rPr lang="en-US" sz="3300" b="1" dirty="0">
                <a:solidFill>
                  <a:srgbClr val="C00000"/>
                </a:solidFill>
                <a:latin typeface="+mj-lt"/>
                <a:ea typeface="+mj-ea"/>
                <a:cs typeface="+mj-cs"/>
              </a:rPr>
              <a:t>St. Louis!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CDDD7B6-7B10-BB11-01F0-3B62534486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502" y="1600200"/>
            <a:ext cx="4356995" cy="4953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5160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38600" y="28575"/>
            <a:ext cx="7785100" cy="1066800"/>
          </a:xfrm>
        </p:spPr>
        <p:txBody>
          <a:bodyPr/>
          <a:lstStyle/>
          <a:p>
            <a:r>
              <a:rPr lang="en-US" b="1" dirty="0"/>
              <a:t>Thanks for Your Attention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0"/>
            <a:ext cx="10972800" cy="2506980"/>
          </a:xfrm>
        </p:spPr>
        <p:txBody>
          <a:bodyPr/>
          <a:lstStyle/>
          <a:p>
            <a:pPr marL="57150" lvl="1" indent="0" defTabSz="966788" eaLnBrk="1" hangingPunct="1">
              <a:spcAft>
                <a:spcPct val="25000"/>
              </a:spcAft>
              <a:buSzTx/>
              <a:buNone/>
              <a:defRPr/>
            </a:pPr>
            <a:r>
              <a:rPr lang="en-US" sz="32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Next: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32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Q&amp;A/Discussion</a:t>
            </a:r>
          </a:p>
          <a:p>
            <a:pPr lvl="1" defTabSz="966788" eaLnBrk="1" hangingPunct="1">
              <a:spcAft>
                <a:spcPct val="25000"/>
              </a:spcAft>
              <a:buSzTx/>
            </a:pPr>
            <a:r>
              <a:rPr lang="en-US" sz="3200" kern="1200" dirty="0">
                <a:latin typeface="Arial" panose="020B0604020202020204" pitchFamily="34" charset="0"/>
                <a:ea typeface="ＭＳ Ｐゴシック" panose="020B0600070205080204" pitchFamily="34" charset="-128"/>
                <a:cs typeface="+mn-cs"/>
              </a:rPr>
              <a:t>Annual Award Presentations</a:t>
            </a:r>
          </a:p>
        </p:txBody>
      </p:sp>
    </p:spTree>
    <p:extLst>
      <p:ext uri="{BB962C8B-B14F-4D97-AF65-F5344CB8AC3E}">
        <p14:creationId xmlns:p14="http://schemas.microsoft.com/office/powerpoint/2010/main" val="154812727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B321ED-85F1-4E0C-AA1C-8A4C6ADB73E3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38200" y="1781917"/>
            <a:ext cx="10515600" cy="354000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7200" b="1" dirty="0">
                <a:solidFill>
                  <a:srgbClr val="3E95B9"/>
                </a:solidFill>
                <a:latin typeface="Grotesque" panose="020B0504020202020204" pitchFamily="34" charset="0"/>
              </a:rPr>
              <a:t>2024 Awards</a:t>
            </a:r>
          </a:p>
          <a:p>
            <a:pPr marL="0" indent="0" algn="ctr">
              <a:buNone/>
            </a:pPr>
            <a:r>
              <a:rPr lang="en-US" sz="7200" b="1" dirty="0">
                <a:solidFill>
                  <a:srgbClr val="3E95B9"/>
                </a:solidFill>
                <a:latin typeface="Grotesque" panose="020B0504020202020204" pitchFamily="34" charset="0"/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10098078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0D4F2-6D75-464D-96C6-A154B7C1ECE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909350" y="101014"/>
            <a:ext cx="4687411" cy="1013007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Paper of the Year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48C181-4D61-85AB-B40C-EF3B8DA579E1}"/>
              </a:ext>
            </a:extLst>
          </p:cNvPr>
          <p:cNvSpPr txBox="1"/>
          <p:nvPr/>
        </p:nvSpPr>
        <p:spPr>
          <a:xfrm>
            <a:off x="5055912" y="1812035"/>
            <a:ext cx="6918386" cy="39087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3E95B9"/>
                </a:solidFill>
                <a:latin typeface="Grotesque" panose="020B0504020202020204" pitchFamily="34" charset="0"/>
              </a:rPr>
              <a:t>Lisa R. Miller - Matero, PhD, ABPP</a:t>
            </a:r>
          </a:p>
          <a:p>
            <a:r>
              <a:rPr lang="en-US" b="1" dirty="0">
                <a:solidFill>
                  <a:srgbClr val="3E95B9"/>
                </a:solidFill>
                <a:latin typeface="Grotesque" panose="020B0504020202020204" pitchFamily="34" charset="0"/>
              </a:rPr>
              <a:t>Associate Scientist, Associate Director, Health Services Research Director, Psychology Internship Program Director, Health Psychology Fellowship Program</a:t>
            </a:r>
          </a:p>
          <a:p>
            <a:r>
              <a:rPr lang="en-US" sz="1800" b="1" dirty="0">
                <a:solidFill>
                  <a:srgbClr val="52B736"/>
                </a:solidFill>
                <a:latin typeface="Grotesque" panose="020B0504020202020204" pitchFamily="34" charset="0"/>
              </a:rPr>
              <a:t>Henry Ford Health Systems</a:t>
            </a:r>
          </a:p>
          <a:p>
            <a:endParaRPr lang="en-US" dirty="0">
              <a:latin typeface="Grotesque" panose="020B0504020202020204" pitchFamily="34" charset="0"/>
            </a:endParaRPr>
          </a:p>
          <a:p>
            <a:r>
              <a:rPr lang="en-US" b="1" i="1" dirty="0">
                <a:solidFill>
                  <a:srgbClr val="C00000"/>
                </a:solidFill>
                <a:latin typeface="Grotesque" panose="020B0504020202020204" pitchFamily="34" charset="0"/>
              </a:rPr>
              <a:t>Suicide Attempts After Bariatric Surgery: Comparison to A Nonsurgical Cohort Of Individuals With Severe Obesity</a:t>
            </a:r>
          </a:p>
          <a:p>
            <a:r>
              <a:rPr lang="en-US" sz="1400" b="1" i="1" dirty="0">
                <a:solidFill>
                  <a:srgbClr val="C00000"/>
                </a:solidFill>
                <a:latin typeface="Grotesque" panose="020B0504020202020204" pitchFamily="34" charset="0"/>
              </a:rPr>
              <a:t>Surgery for Obesity and Related Diseases (2023) 1-9</a:t>
            </a:r>
          </a:p>
          <a:p>
            <a:endParaRPr lang="en-US" b="1" i="1" dirty="0">
              <a:solidFill>
                <a:srgbClr val="C00000"/>
              </a:solidFill>
              <a:latin typeface="Grotesque" panose="020B0504020202020204" pitchFamily="34" charset="0"/>
            </a:endParaRPr>
          </a:p>
          <a:p>
            <a:endParaRPr lang="en-US" b="1" i="1" dirty="0">
              <a:solidFill>
                <a:srgbClr val="C00000"/>
              </a:solidFill>
              <a:latin typeface="Grotesque" panose="020B0504020202020204" pitchFamily="34" charset="0"/>
            </a:endParaRPr>
          </a:p>
          <a:p>
            <a:r>
              <a:rPr lang="en-US" sz="1600" b="1" dirty="0">
                <a:solidFill>
                  <a:srgbClr val="C00000"/>
                </a:solidFill>
                <a:latin typeface="Grotesque" panose="020B0504020202020204" pitchFamily="34" charset="0"/>
              </a:rPr>
              <a:t>Nominated By:</a:t>
            </a:r>
          </a:p>
          <a:p>
            <a:r>
              <a:rPr lang="en-US" sz="1600" b="1" dirty="0">
                <a:solidFill>
                  <a:srgbClr val="3E95B9"/>
                </a:solidFill>
                <a:latin typeface="Grotesque" panose="020B0504020202020204" pitchFamily="34" charset="0"/>
              </a:rPr>
              <a:t>Melissa Harry</a:t>
            </a:r>
          </a:p>
          <a:p>
            <a:r>
              <a:rPr lang="en-US" sz="1600" b="1" dirty="0">
                <a:solidFill>
                  <a:srgbClr val="52B736"/>
                </a:solidFill>
                <a:latin typeface="Grotesque" panose="020B0504020202020204" pitchFamily="34" charset="0"/>
              </a:rPr>
              <a:t>Essentia Health</a:t>
            </a:r>
          </a:p>
        </p:txBody>
      </p:sp>
      <p:pic>
        <p:nvPicPr>
          <p:cNvPr id="4" name="Picture 3" descr="A close-up of a person smiling&#10;&#10;Description automatically generated">
            <a:extLst>
              <a:ext uri="{FF2B5EF4-FFF2-40B4-BE49-F238E27FC236}">
                <a16:creationId xmlns:a16="http://schemas.microsoft.com/office/drawing/2014/main" id="{EBCAB6FE-129D-B52E-9F44-81E91F727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621" y="1812035"/>
            <a:ext cx="2743200" cy="356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11670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F0415F24-A939-1709-BB91-BFE3AD7E5CB4}"/>
              </a:ext>
            </a:extLst>
          </p:cNvPr>
          <p:cNvSpPr txBox="1">
            <a:spLocks/>
          </p:cNvSpPr>
          <p:nvPr/>
        </p:nvSpPr>
        <p:spPr>
          <a:xfrm>
            <a:off x="4909350" y="101014"/>
            <a:ext cx="4687411" cy="101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chemeClr val="bg1"/>
                </a:solidFill>
                <a:latin typeface="+mn-lt"/>
              </a:rPr>
              <a:t>Mentor of the Year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5582A577-EC50-F30F-57BA-EEA438BDA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4643" y="1524000"/>
            <a:ext cx="3524235" cy="4237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B322802-6E96-055F-E210-52F60579F422}"/>
              </a:ext>
            </a:extLst>
          </p:cNvPr>
          <p:cNvSpPr txBox="1"/>
          <p:nvPr/>
        </p:nvSpPr>
        <p:spPr>
          <a:xfrm>
            <a:off x="1612490" y="1503285"/>
            <a:ext cx="5951285" cy="447045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rgbClr val="3E95B9"/>
                </a:solidFill>
                <a:latin typeface="Grotesque" panose="020B0504020202020204" pitchFamily="34" charset="0"/>
              </a:rPr>
              <a:t>Jordan </a:t>
            </a:r>
            <a:r>
              <a:rPr lang="en-US" sz="1600" b="1" dirty="0" err="1">
                <a:solidFill>
                  <a:srgbClr val="3E95B9"/>
                </a:solidFill>
                <a:latin typeface="Grotesque" panose="020B0504020202020204" pitchFamily="34" charset="0"/>
              </a:rPr>
              <a:t>Braciszewski</a:t>
            </a:r>
            <a:r>
              <a:rPr lang="en-US" sz="1600" b="1" dirty="0">
                <a:solidFill>
                  <a:srgbClr val="3E95B9"/>
                </a:solidFill>
                <a:latin typeface="Grotesque" panose="020B0504020202020204" pitchFamily="34" charset="0"/>
              </a:rPr>
              <a:t>, PhD</a:t>
            </a:r>
          </a:p>
          <a:p>
            <a:r>
              <a:rPr lang="en-US" sz="1600" b="1" dirty="0">
                <a:solidFill>
                  <a:srgbClr val="3E95B9"/>
                </a:solidFill>
                <a:latin typeface="Grotesque" panose="020B0504020202020204" pitchFamily="34" charset="0"/>
              </a:rPr>
              <a:t>Associate Scientist and Associate Director for Training and Education</a:t>
            </a:r>
          </a:p>
          <a:p>
            <a:r>
              <a:rPr lang="en-US" sz="1600" b="1" dirty="0">
                <a:solidFill>
                  <a:srgbClr val="52B736"/>
                </a:solidFill>
                <a:latin typeface="Grotesque" panose="020B0504020202020204" pitchFamily="34" charset="0"/>
              </a:rPr>
              <a:t>Center for Health Policy &amp; Health Services Research</a:t>
            </a:r>
          </a:p>
          <a:p>
            <a:r>
              <a:rPr lang="en-US" sz="1600" b="1" dirty="0">
                <a:solidFill>
                  <a:srgbClr val="52B736"/>
                </a:solidFill>
                <a:latin typeface="Grotesque" panose="020B0504020202020204" pitchFamily="34" charset="0"/>
              </a:rPr>
              <a:t>Henry Ford Health Systems</a:t>
            </a:r>
          </a:p>
          <a:p>
            <a:endParaRPr lang="en-US" sz="1050" b="1" dirty="0">
              <a:solidFill>
                <a:srgbClr val="3E95B9"/>
              </a:solidFill>
              <a:latin typeface="Grotesque" panose="020B0504020202020204" pitchFamily="34" charset="0"/>
            </a:endParaRPr>
          </a:p>
          <a:p>
            <a:r>
              <a:rPr lang="en-US" sz="1200" b="1" dirty="0">
                <a:solidFill>
                  <a:srgbClr val="E43021"/>
                </a:solidFill>
                <a:latin typeface="Grotesque" panose="020B0504020202020204" pitchFamily="34" charset="0"/>
              </a:rPr>
              <a:t>Nominated By: 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Brian Ahmedani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Elyse Lamoca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Amy Loree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Geoffrey Kahn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Lisa Matero</a:t>
            </a:r>
          </a:p>
          <a:p>
            <a:r>
              <a:rPr lang="en-US" sz="1200" b="1" dirty="0">
                <a:solidFill>
                  <a:srgbClr val="52B736"/>
                </a:solidFill>
                <a:latin typeface="Grotesque" panose="020B0504020202020204" pitchFamily="34" charset="0"/>
              </a:rPr>
              <a:t>Henry Ford Health System</a:t>
            </a:r>
          </a:p>
          <a:p>
            <a:endParaRPr lang="en-US" sz="1200" b="1" dirty="0">
              <a:solidFill>
                <a:srgbClr val="3E95B9"/>
              </a:solidFill>
              <a:latin typeface="Grotesque" panose="020B0504020202020204" pitchFamily="34" charset="0"/>
            </a:endParaRP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Brianna Costales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Robert Penfold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Greg Simon</a:t>
            </a: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Stacy Sterling</a:t>
            </a:r>
          </a:p>
          <a:p>
            <a:r>
              <a:rPr lang="en-US" sz="1200" b="1" dirty="0">
                <a:solidFill>
                  <a:srgbClr val="52B736"/>
                </a:solidFill>
                <a:latin typeface="Grotesque" panose="020B0504020202020204" pitchFamily="34" charset="0"/>
              </a:rPr>
              <a:t>Kaiser Permanente</a:t>
            </a:r>
          </a:p>
          <a:p>
            <a:endParaRPr lang="en-US" sz="1200" b="1" dirty="0">
              <a:solidFill>
                <a:srgbClr val="3E95B9"/>
              </a:solidFill>
              <a:latin typeface="Grotesque" panose="020B0504020202020204" pitchFamily="34" charset="0"/>
            </a:endParaRPr>
          </a:p>
          <a:p>
            <a:r>
              <a:rPr lang="en-US" sz="1200" b="1" dirty="0">
                <a:solidFill>
                  <a:srgbClr val="3E95B9"/>
                </a:solidFill>
                <a:latin typeface="Grotesque" panose="020B0504020202020204" pitchFamily="34" charset="0"/>
              </a:rPr>
              <a:t>Rebecca Rossom</a:t>
            </a:r>
          </a:p>
          <a:p>
            <a:r>
              <a:rPr lang="en-US" sz="1200" b="1" dirty="0">
                <a:solidFill>
                  <a:srgbClr val="52B736"/>
                </a:solidFill>
                <a:latin typeface="Grotesque" panose="020B0504020202020204" pitchFamily="34" charset="0"/>
              </a:rPr>
              <a:t>Health Partners</a:t>
            </a:r>
          </a:p>
        </p:txBody>
      </p:sp>
    </p:spTree>
    <p:extLst>
      <p:ext uri="{BB962C8B-B14F-4D97-AF65-F5344CB8AC3E}">
        <p14:creationId xmlns:p14="http://schemas.microsoft.com/office/powerpoint/2010/main" val="25293277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81BCD3A-113D-56B9-D64A-9666F28D66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 - Please Send Us Your Group’s Photos!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F77DD09-F2B0-F3F9-5F4E-65C8DB9370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5888" y="4840706"/>
            <a:ext cx="7026111" cy="201729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389B16D-A935-D6C2-E1C3-B2A2080DFCBA}"/>
              </a:ext>
            </a:extLst>
          </p:cNvPr>
          <p:cNvSpPr txBox="1"/>
          <p:nvPr/>
        </p:nvSpPr>
        <p:spPr>
          <a:xfrm>
            <a:off x="5445078" y="4656040"/>
            <a:ext cx="2281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KPMAS MAPRI</a:t>
            </a:r>
          </a:p>
        </p:txBody>
      </p:sp>
      <p:pic>
        <p:nvPicPr>
          <p:cNvPr id="8" name="Picture 7" descr="A group of people posing for a photo">
            <a:extLst>
              <a:ext uri="{FF2B5EF4-FFF2-40B4-BE49-F238E27FC236}">
                <a16:creationId xmlns:a16="http://schemas.microsoft.com/office/drawing/2014/main" id="{3E90757E-25FF-0DED-B092-3237F7059F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192" y="1241114"/>
            <a:ext cx="4082948" cy="24208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BA49337-5E93-09A4-8669-B770C5D89F01}"/>
              </a:ext>
            </a:extLst>
          </p:cNvPr>
          <p:cNvSpPr txBox="1"/>
          <p:nvPr/>
        </p:nvSpPr>
        <p:spPr>
          <a:xfrm>
            <a:off x="5669319" y="3723854"/>
            <a:ext cx="34523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Geisinger</a:t>
            </a:r>
          </a:p>
        </p:txBody>
      </p:sp>
      <p:pic>
        <p:nvPicPr>
          <p:cNvPr id="11" name="Picture 10" descr="A group of people posing for a photo">
            <a:extLst>
              <a:ext uri="{FF2B5EF4-FFF2-40B4-BE49-F238E27FC236}">
                <a16:creationId xmlns:a16="http://schemas.microsoft.com/office/drawing/2014/main" id="{BA6AF3C8-172A-793E-98C4-A151634C0D9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5547" y="1241114"/>
            <a:ext cx="3758153" cy="276247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147499B-FAD8-AA30-8EE7-DD45A6FA30D2}"/>
              </a:ext>
            </a:extLst>
          </p:cNvPr>
          <p:cNvSpPr txBox="1"/>
          <p:nvPr/>
        </p:nvSpPr>
        <p:spPr>
          <a:xfrm>
            <a:off x="8158376" y="4097614"/>
            <a:ext cx="38442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KP Washington Research Institute</a:t>
            </a:r>
          </a:p>
        </p:txBody>
      </p:sp>
      <p:pic>
        <p:nvPicPr>
          <p:cNvPr id="14" name="Picture 13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781DE55C-6567-ACF2-0D8B-CF11DCAC4F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93" y="1241114"/>
            <a:ext cx="3719627" cy="203499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889710C-390F-0A1D-0A8F-E56E375E292E}"/>
              </a:ext>
            </a:extLst>
          </p:cNvPr>
          <p:cNvSpPr txBox="1"/>
          <p:nvPr/>
        </p:nvSpPr>
        <p:spPr>
          <a:xfrm>
            <a:off x="1272529" y="3362142"/>
            <a:ext cx="13411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Marshfield</a:t>
            </a:r>
          </a:p>
        </p:txBody>
      </p:sp>
      <p:pic>
        <p:nvPicPr>
          <p:cNvPr id="17" name="Picture 16" descr="A group of people holding signs&#10;&#10;Description automatically generated">
            <a:extLst>
              <a:ext uri="{FF2B5EF4-FFF2-40B4-BE49-F238E27FC236}">
                <a16:creationId xmlns:a16="http://schemas.microsoft.com/office/drawing/2014/main" id="{9138E4D0-566A-0143-69E8-132885756A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3" y="3715970"/>
            <a:ext cx="4582990" cy="305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56339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DFB4961F-0E01-5668-6A3B-BFD5B3886A12}"/>
              </a:ext>
            </a:extLst>
          </p:cNvPr>
          <p:cNvSpPr txBox="1">
            <a:spLocks/>
          </p:cNvSpPr>
          <p:nvPr/>
        </p:nvSpPr>
        <p:spPr>
          <a:xfrm>
            <a:off x="4761780" y="172317"/>
            <a:ext cx="4942937" cy="10130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800" b="1" dirty="0">
                <a:solidFill>
                  <a:schemeClr val="bg1"/>
                </a:solidFill>
                <a:latin typeface="+mn-lt"/>
              </a:rPr>
              <a:t>Investigator of the Year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212D8B-8C7D-1719-2C07-03E99021C671}"/>
              </a:ext>
            </a:extLst>
          </p:cNvPr>
          <p:cNvSpPr txBox="1"/>
          <p:nvPr/>
        </p:nvSpPr>
        <p:spPr>
          <a:xfrm>
            <a:off x="5055912" y="1812035"/>
            <a:ext cx="6918386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dirty="0">
                <a:solidFill>
                  <a:srgbClr val="3E95B9"/>
                </a:solidFill>
                <a:latin typeface="Grotesque" panose="020B0504020202020204" pitchFamily="34" charset="0"/>
              </a:rPr>
              <a:t>Jennifer M. Boggs, PhD, MSW</a:t>
            </a:r>
          </a:p>
          <a:p>
            <a:r>
              <a:rPr lang="en-US" sz="2400" b="1" dirty="0">
                <a:solidFill>
                  <a:srgbClr val="3E95B9"/>
                </a:solidFill>
                <a:latin typeface="Grotesque" panose="020B0504020202020204" pitchFamily="34" charset="0"/>
              </a:rPr>
              <a:t>Investigator</a:t>
            </a:r>
          </a:p>
          <a:p>
            <a:r>
              <a:rPr lang="en-US" sz="2400" b="1" i="0" dirty="0">
                <a:solidFill>
                  <a:srgbClr val="3E95B9"/>
                </a:solidFill>
                <a:effectLst/>
                <a:highlight>
                  <a:srgbClr val="FFFFFF"/>
                </a:highlight>
                <a:latin typeface="Open Sans" panose="020B0606030504020204" pitchFamily="34" charset="0"/>
              </a:rPr>
              <a:t>Institute for Health Research</a:t>
            </a:r>
            <a:endParaRPr lang="en-US" sz="2400" b="1" dirty="0">
              <a:solidFill>
                <a:srgbClr val="3E95B9"/>
              </a:solidFill>
              <a:latin typeface="Grotesque" panose="020B0504020202020204" pitchFamily="34" charset="0"/>
            </a:endParaRPr>
          </a:p>
          <a:p>
            <a:endParaRPr lang="en-US" sz="2400" b="1" dirty="0">
              <a:solidFill>
                <a:srgbClr val="3E95B9"/>
              </a:solidFill>
              <a:latin typeface="Grotesque" panose="020B0504020202020204" pitchFamily="34" charset="0"/>
            </a:endParaRPr>
          </a:p>
          <a:p>
            <a:r>
              <a:rPr lang="en-US" sz="2400" b="1" dirty="0">
                <a:solidFill>
                  <a:srgbClr val="52B736"/>
                </a:solidFill>
                <a:latin typeface="Grotesque" panose="020B0504020202020204" pitchFamily="34" charset="0"/>
              </a:rPr>
              <a:t>Kaiser Permanente Colorado</a:t>
            </a:r>
          </a:p>
          <a:p>
            <a:endParaRPr lang="en-US" dirty="0">
              <a:latin typeface="Grotesque" panose="020B0504020202020204" pitchFamily="34" charset="0"/>
            </a:endParaRPr>
          </a:p>
          <a:p>
            <a:r>
              <a:rPr lang="en-US" b="1" i="1" dirty="0">
                <a:solidFill>
                  <a:srgbClr val="C00000"/>
                </a:solidFill>
                <a:latin typeface="Grotesque" panose="020B0504020202020204" pitchFamily="34" charset="0"/>
              </a:rPr>
              <a:t>Results from a Hybrid Effectiveness-Implementation Trial to Improve Uptake of a Secure Firearm Storage Program in Pediatric Primary Care</a:t>
            </a:r>
          </a:p>
        </p:txBody>
      </p:sp>
      <p:pic>
        <p:nvPicPr>
          <p:cNvPr id="4" name="Picture 3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44B84D5B-A902-4CD2-69C9-E901E86929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02" y="1669002"/>
            <a:ext cx="4704080" cy="4233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127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0C54C-FE05-6166-0FBF-3C445E61F2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 - Please Send Us Your Group’s Photos!</a:t>
            </a:r>
          </a:p>
        </p:txBody>
      </p:sp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64AC7E84-B2D3-D977-09E4-A4F3424B52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0678" y="1243034"/>
            <a:ext cx="5150724" cy="26907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230DA23-102A-F365-06D9-AA5B618420D3}"/>
              </a:ext>
            </a:extLst>
          </p:cNvPr>
          <p:cNvSpPr txBox="1"/>
          <p:nvPr/>
        </p:nvSpPr>
        <p:spPr>
          <a:xfrm>
            <a:off x="6820678" y="4081468"/>
            <a:ext cx="4105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Health Partners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B742EBF-C6E9-E7BA-45C9-82446EB681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83" y="4248624"/>
            <a:ext cx="3863527" cy="25787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D7B998-0AB9-E113-FD18-223C0C0DC794}"/>
              </a:ext>
            </a:extLst>
          </p:cNvPr>
          <p:cNvSpPr txBox="1"/>
          <p:nvPr/>
        </p:nvSpPr>
        <p:spPr>
          <a:xfrm>
            <a:off x="4151397" y="4620017"/>
            <a:ext cx="46232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Henry Ford</a:t>
            </a:r>
          </a:p>
        </p:txBody>
      </p:sp>
      <p:pic>
        <p:nvPicPr>
          <p:cNvPr id="7" name="Picture 6" descr="A group of people posing for a photo">
            <a:extLst>
              <a:ext uri="{FF2B5EF4-FFF2-40B4-BE49-F238E27FC236}">
                <a16:creationId xmlns:a16="http://schemas.microsoft.com/office/drawing/2014/main" id="{869084FD-5853-46E5-C4A5-B75A125EE5E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284" y="5058223"/>
            <a:ext cx="6365324" cy="166525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B10EF83-03EE-BEAB-5E35-805C4532AA9F}"/>
              </a:ext>
            </a:extLst>
          </p:cNvPr>
          <p:cNvSpPr txBox="1"/>
          <p:nvPr/>
        </p:nvSpPr>
        <p:spPr>
          <a:xfrm>
            <a:off x="9806085" y="4653291"/>
            <a:ext cx="30794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CIHR—KP Hawai’i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EF20AFC-CE79-C56D-FDEE-B06AFA5CDF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7494" y="1243034"/>
            <a:ext cx="5083829" cy="260192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A3EA902-A15A-C20F-DC3F-F2A871C7C737}"/>
              </a:ext>
            </a:extLst>
          </p:cNvPr>
          <p:cNvSpPr txBox="1"/>
          <p:nvPr/>
        </p:nvSpPr>
        <p:spPr>
          <a:xfrm>
            <a:off x="4053840" y="3863158"/>
            <a:ext cx="2042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UMass Chan</a:t>
            </a:r>
          </a:p>
        </p:txBody>
      </p:sp>
    </p:spTree>
    <p:extLst>
      <p:ext uri="{BB962C8B-B14F-4D97-AF65-F5344CB8AC3E}">
        <p14:creationId xmlns:p14="http://schemas.microsoft.com/office/powerpoint/2010/main" val="13792412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A2870-8D35-BA8B-1D3B-28DE565B9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Who We Are - Please Send Us Your Group’s Photos!</a:t>
            </a:r>
          </a:p>
        </p:txBody>
      </p:sp>
      <p:pic>
        <p:nvPicPr>
          <p:cNvPr id="4" name="Picture 3" descr="A group of people posing for a photo">
            <a:extLst>
              <a:ext uri="{FF2B5EF4-FFF2-40B4-BE49-F238E27FC236}">
                <a16:creationId xmlns:a16="http://schemas.microsoft.com/office/drawing/2014/main" id="{4BDAAFE8-71E1-7667-71B8-AA9AA1B3E02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1" y="1392592"/>
            <a:ext cx="3766457" cy="2824843"/>
          </a:xfrm>
          <a:prstGeom prst="rect">
            <a:avLst/>
          </a:prstGeom>
        </p:spPr>
      </p:pic>
      <p:pic>
        <p:nvPicPr>
          <p:cNvPr id="6" name="Picture 5" descr="A group of people standing together&#10;&#10;Description automatically generated">
            <a:extLst>
              <a:ext uri="{FF2B5EF4-FFF2-40B4-BE49-F238E27FC236}">
                <a16:creationId xmlns:a16="http://schemas.microsoft.com/office/drawing/2014/main" id="{BA904EED-BAFD-C124-523B-9755D9F730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579" y="4310159"/>
            <a:ext cx="3456283" cy="2421875"/>
          </a:xfrm>
          <a:prstGeom prst="rect">
            <a:avLst/>
          </a:prstGeom>
        </p:spPr>
      </p:pic>
      <p:pic>
        <p:nvPicPr>
          <p:cNvPr id="8" name="Picture 7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7163E5B9-82AB-133F-2A64-2BEF153B23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91" y="4310160"/>
            <a:ext cx="3327919" cy="24218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1CF7BF7-596D-8DE8-AF18-30CEE83FDFB1}"/>
              </a:ext>
            </a:extLst>
          </p:cNvPr>
          <p:cNvSpPr txBox="1"/>
          <p:nvPr/>
        </p:nvSpPr>
        <p:spPr>
          <a:xfrm>
            <a:off x="4052946" y="3602073"/>
            <a:ext cx="40861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KPNC Division of Research</a:t>
            </a:r>
          </a:p>
        </p:txBody>
      </p:sp>
      <p:pic>
        <p:nvPicPr>
          <p:cNvPr id="5" name="Picture 4" descr="A collage of people posing for a photo&#10;&#10;Description automatically generated">
            <a:extLst>
              <a:ext uri="{FF2B5EF4-FFF2-40B4-BE49-F238E27FC236}">
                <a16:creationId xmlns:a16="http://schemas.microsoft.com/office/drawing/2014/main" id="{73D43C82-BC1F-F0F3-0661-730D5143EE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9782" y="1392593"/>
            <a:ext cx="4471827" cy="321042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465943D-1C9D-29CE-8763-C5FF538F1211}"/>
              </a:ext>
            </a:extLst>
          </p:cNvPr>
          <p:cNvSpPr txBox="1"/>
          <p:nvPr/>
        </p:nvSpPr>
        <p:spPr>
          <a:xfrm>
            <a:off x="7824438" y="4549497"/>
            <a:ext cx="43014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Harvard Pilgrim Health Care Institute</a:t>
            </a:r>
          </a:p>
        </p:txBody>
      </p:sp>
    </p:spTree>
    <p:extLst>
      <p:ext uri="{BB962C8B-B14F-4D97-AF65-F5344CB8AC3E}">
        <p14:creationId xmlns:p14="http://schemas.microsoft.com/office/powerpoint/2010/main" val="16047630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527550" y="28575"/>
            <a:ext cx="7664450" cy="1066800"/>
          </a:xfrm>
        </p:spPr>
        <p:txBody>
          <a:bodyPr/>
          <a:lstStyle/>
          <a:p>
            <a:r>
              <a:rPr lang="en-US" b="1" dirty="0"/>
              <a:t>Our Central Office!  </a:t>
            </a:r>
            <a:br>
              <a:rPr lang="en-US" b="1" dirty="0"/>
            </a:br>
            <a:r>
              <a:rPr lang="en-US" b="1" dirty="0"/>
              <a:t>Fantastic Partners!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C55318-E766-087B-38F9-21E8CA5CD1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2352" y="1252912"/>
            <a:ext cx="9607296" cy="5404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0983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4" name="Picture 2" descr="edwagner pho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2"/>
          <a:stretch>
            <a:fillRect/>
          </a:stretch>
        </p:blipFill>
        <p:spPr bwMode="auto">
          <a:xfrm>
            <a:off x="3025878" y="2018612"/>
            <a:ext cx="1319213" cy="1712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6" name="Picture 4" descr="Andy photo_0020"/>
          <p:cNvPicPr>
            <a:picLocks noChangeAspect="1" noChangeArrowheads="1"/>
          </p:cNvPicPr>
          <p:nvPr/>
        </p:nvPicPr>
        <p:blipFill>
          <a:blip r:embed="rId4" cstate="print">
            <a:lum brigh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30" t="11769"/>
          <a:stretch>
            <a:fillRect/>
          </a:stretch>
        </p:blipFill>
        <p:spPr bwMode="auto">
          <a:xfrm>
            <a:off x="6115248" y="2015073"/>
            <a:ext cx="1171575" cy="1721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37" name="Picture 5" descr="Platt 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36"/>
          <a:stretch>
            <a:fillRect/>
          </a:stretch>
        </p:blipFill>
        <p:spPr bwMode="auto">
          <a:xfrm>
            <a:off x="4568975" y="2015073"/>
            <a:ext cx="1296988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5238" name="Rectangle 6"/>
          <p:cNvSpPr>
            <a:spLocks noChangeArrowheads="1"/>
          </p:cNvSpPr>
          <p:nvPr/>
        </p:nvSpPr>
        <p:spPr bwMode="auto">
          <a:xfrm>
            <a:off x="1524001" y="238708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dirty="0"/>
          </a:p>
        </p:txBody>
      </p:sp>
      <p:sp>
        <p:nvSpPr>
          <p:cNvPr id="95239" name="Text Box 7"/>
          <p:cNvSpPr txBox="1">
            <a:spLocks noChangeArrowheads="1"/>
          </p:cNvSpPr>
          <p:nvPr/>
        </p:nvSpPr>
        <p:spPr bwMode="auto">
          <a:xfrm>
            <a:off x="3053176" y="3781500"/>
            <a:ext cx="14525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Ed Wagner, MD MPH Group Health</a:t>
            </a:r>
          </a:p>
        </p:txBody>
      </p:sp>
      <p:sp>
        <p:nvSpPr>
          <p:cNvPr id="95240" name="Text Box 8"/>
          <p:cNvSpPr txBox="1">
            <a:spLocks noChangeArrowheads="1"/>
          </p:cNvSpPr>
          <p:nvPr/>
        </p:nvSpPr>
        <p:spPr bwMode="auto">
          <a:xfrm>
            <a:off x="6130811" y="3802945"/>
            <a:ext cx="14509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Andy Nelson, MPH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HealthPartners</a:t>
            </a:r>
          </a:p>
        </p:txBody>
      </p:sp>
      <p:sp>
        <p:nvSpPr>
          <p:cNvPr id="95241" name="Text Box 9"/>
          <p:cNvSpPr txBox="1">
            <a:spLocks noChangeArrowheads="1"/>
          </p:cNvSpPr>
          <p:nvPr/>
        </p:nvSpPr>
        <p:spPr bwMode="auto">
          <a:xfrm>
            <a:off x="4626748" y="3790148"/>
            <a:ext cx="14509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Rich Platt, MD, MSc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Harvard Pilgrim</a:t>
            </a:r>
          </a:p>
        </p:txBody>
      </p:sp>
      <p:sp>
        <p:nvSpPr>
          <p:cNvPr id="95242" name="Text Box 10"/>
          <p:cNvSpPr txBox="1">
            <a:spLocks noChangeArrowheads="1"/>
          </p:cNvSpPr>
          <p:nvPr/>
        </p:nvSpPr>
        <p:spPr bwMode="auto">
          <a:xfrm>
            <a:off x="8916948" y="3795692"/>
            <a:ext cx="1784350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Nancy Whitelaw, PhD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Henry Ford</a:t>
            </a:r>
          </a:p>
        </p:txBody>
      </p:sp>
      <p:sp>
        <p:nvSpPr>
          <p:cNvPr id="95243" name="Text Box 11"/>
          <p:cNvSpPr txBox="1">
            <a:spLocks noChangeArrowheads="1"/>
          </p:cNvSpPr>
          <p:nvPr/>
        </p:nvSpPr>
        <p:spPr bwMode="auto">
          <a:xfrm>
            <a:off x="3020433" y="6248133"/>
            <a:ext cx="1524000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Dennis Tolsma, MPH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Georgia</a:t>
            </a:r>
          </a:p>
        </p:txBody>
      </p:sp>
      <p:sp>
        <p:nvSpPr>
          <p:cNvPr id="95244" name="Text Box 12"/>
          <p:cNvSpPr txBox="1">
            <a:spLocks noChangeArrowheads="1"/>
          </p:cNvSpPr>
          <p:nvPr/>
        </p:nvSpPr>
        <p:spPr bwMode="auto">
          <a:xfrm>
            <a:off x="10543797" y="3781501"/>
            <a:ext cx="14509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Arne Beck, PhD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Colorado</a:t>
            </a:r>
          </a:p>
        </p:txBody>
      </p:sp>
      <p:sp>
        <p:nvSpPr>
          <p:cNvPr id="95245" name="Text Box 13"/>
          <p:cNvSpPr txBox="1">
            <a:spLocks noChangeArrowheads="1"/>
          </p:cNvSpPr>
          <p:nvPr/>
        </p:nvSpPr>
        <p:spPr bwMode="auto">
          <a:xfrm>
            <a:off x="7477818" y="6240462"/>
            <a:ext cx="14509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Marc Rosen, MD MPH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Hawaii</a:t>
            </a:r>
          </a:p>
        </p:txBody>
      </p:sp>
      <p:sp>
        <p:nvSpPr>
          <p:cNvPr id="95246" name="Text Box 14"/>
          <p:cNvSpPr txBox="1">
            <a:spLocks noChangeArrowheads="1"/>
          </p:cNvSpPr>
          <p:nvPr/>
        </p:nvSpPr>
        <p:spPr bwMode="auto">
          <a:xfrm>
            <a:off x="4523638" y="6245359"/>
            <a:ext cx="1450975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Mitch Greenlick, PhD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Northwest</a:t>
            </a:r>
          </a:p>
        </p:txBody>
      </p:sp>
      <p:sp>
        <p:nvSpPr>
          <p:cNvPr id="95247" name="Text Box 15"/>
          <p:cNvSpPr txBox="1">
            <a:spLocks noChangeArrowheads="1"/>
          </p:cNvSpPr>
          <p:nvPr/>
        </p:nvSpPr>
        <p:spPr bwMode="auto">
          <a:xfrm>
            <a:off x="6050923" y="6248928"/>
            <a:ext cx="145256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Diana Petitti, MD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Southern California</a:t>
            </a:r>
          </a:p>
        </p:txBody>
      </p:sp>
      <p:sp>
        <p:nvSpPr>
          <p:cNvPr id="95248" name="Text Box 16"/>
          <p:cNvSpPr txBox="1">
            <a:spLocks noChangeArrowheads="1"/>
          </p:cNvSpPr>
          <p:nvPr/>
        </p:nvSpPr>
        <p:spPr bwMode="auto">
          <a:xfrm>
            <a:off x="7477818" y="3802384"/>
            <a:ext cx="1450975" cy="37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Joe Selby, MD MPH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Northern California</a:t>
            </a:r>
          </a:p>
        </p:txBody>
      </p:sp>
      <p:pic>
        <p:nvPicPr>
          <p:cNvPr id="95249" name="Picture 17" descr="JOE PI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3694" y="2022287"/>
            <a:ext cx="1176337" cy="171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5250" name="Picture 1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793" y="2015595"/>
            <a:ext cx="1244600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51" name="Picture 1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477192"/>
            <a:ext cx="1190823" cy="1665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52" name="Picture 2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2500"/>
          <a:stretch>
            <a:fillRect/>
          </a:stretch>
        </p:blipFill>
        <p:spPr bwMode="auto">
          <a:xfrm>
            <a:off x="10422678" y="2015595"/>
            <a:ext cx="1233488" cy="1714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5253" name="Picture 21" descr="Joyce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30" r="23666" b="30449"/>
          <a:stretch>
            <a:fillRect/>
          </a:stretch>
        </p:blipFill>
        <p:spPr bwMode="auto">
          <a:xfrm>
            <a:off x="8928793" y="4456623"/>
            <a:ext cx="1271589" cy="171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54" name="Picture 22" descr="JMarc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0" r="19122" b="22861"/>
          <a:stretch>
            <a:fillRect/>
          </a:stretch>
        </p:blipFill>
        <p:spPr bwMode="auto">
          <a:xfrm>
            <a:off x="7523694" y="4472332"/>
            <a:ext cx="1176337" cy="1670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5" name="Text Box 23"/>
          <p:cNvSpPr txBox="1">
            <a:spLocks noChangeArrowheads="1"/>
          </p:cNvSpPr>
          <p:nvPr/>
        </p:nvSpPr>
        <p:spPr bwMode="auto">
          <a:xfrm>
            <a:off x="8916948" y="6233442"/>
            <a:ext cx="1306513" cy="371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6493" tIns="43247" rIns="86493" bIns="43247">
            <a:spAutoFit/>
          </a:bodyPr>
          <a:lstStyle>
            <a:lvl1pPr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431800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8651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296988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730375" defTabSz="865188"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1875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6447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1019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559175" defTabSz="865188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rgbClr val="008FD4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en-US" altLang="en-US" sz="900" b="0" dirty="0">
                <a:solidFill>
                  <a:schemeClr val="tx1"/>
                </a:solidFill>
              </a:rPr>
              <a:t>Joyce Gilbert, MPH</a:t>
            </a:r>
            <a:br>
              <a:rPr lang="en-US" altLang="en-US" sz="900" b="0" dirty="0">
                <a:solidFill>
                  <a:schemeClr val="tx1"/>
                </a:solidFill>
              </a:rPr>
            </a:br>
            <a:r>
              <a:rPr lang="en-US" altLang="en-US" sz="900" b="0" dirty="0">
                <a:solidFill>
                  <a:schemeClr val="tx1"/>
                </a:solidFill>
              </a:rPr>
              <a:t>KP Hawaii</a:t>
            </a:r>
          </a:p>
        </p:txBody>
      </p:sp>
      <p:pic>
        <p:nvPicPr>
          <p:cNvPr id="95256" name="Picture 24" descr="Mitch Greenlick (1)"/>
          <p:cNvPicPr>
            <a:picLocks noChangeAspect="1" noChangeArrowheads="1"/>
          </p:cNvPicPr>
          <p:nvPr/>
        </p:nvPicPr>
        <p:blipFill>
          <a:blip r:embed="rId12" cstate="print">
            <a:lum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975" y="4472333"/>
            <a:ext cx="1290154" cy="1665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257" name="Picture 25" descr="Dennis_Tux_crop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7466" y="4456622"/>
            <a:ext cx="1319213" cy="1680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5259" name="Rectangle 27"/>
          <p:cNvSpPr>
            <a:spLocks noGrp="1" noChangeArrowheads="1"/>
          </p:cNvSpPr>
          <p:nvPr>
            <p:ph type="title"/>
          </p:nvPr>
        </p:nvSpPr>
        <p:spPr>
          <a:xfrm>
            <a:off x="1341121" y="1251359"/>
            <a:ext cx="9360178" cy="66041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r>
              <a:rPr lang="en-US" altLang="en-US" sz="2800" b="0" dirty="0">
                <a:solidFill>
                  <a:srgbClr val="0070C0"/>
                </a:solidFill>
                <a:effectLst/>
              </a:rPr>
              <a:t>We Stand on the Shoulders of Giants and Visionaries!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34B5D1-4D0A-DFE3-1FBB-E0018392CA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422678" y="4431153"/>
            <a:ext cx="1233488" cy="1714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FFA9D7-BF0B-DE6A-0712-A6ECD10B91B4}"/>
              </a:ext>
            </a:extLst>
          </p:cNvPr>
          <p:cNvSpPr txBox="1"/>
          <p:nvPr/>
        </p:nvSpPr>
        <p:spPr>
          <a:xfrm rot="10800000" flipV="1">
            <a:off x="10363262" y="6226033"/>
            <a:ext cx="163151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Robert Greenlee, PhD MPH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800" dirty="0">
                <a:solidFill>
                  <a:srgbClr val="000000"/>
                </a:solidFill>
                <a:latin typeface="Arial"/>
              </a:rPr>
              <a:t>Marshfield Clinic Health System</a:t>
            </a:r>
            <a:endParaRPr kumimoji="0" lang="en-US" alt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9DDFF4B-B030-B5E9-8691-5D0A6CC8549C}"/>
              </a:ext>
            </a:extLst>
          </p:cNvPr>
          <p:cNvSpPr txBox="1"/>
          <p:nvPr/>
        </p:nvSpPr>
        <p:spPr>
          <a:xfrm>
            <a:off x="197228" y="2048424"/>
            <a:ext cx="2733558" cy="4524315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Original Board members (10 sites)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VSD began in 1990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HMORN founded in 1994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Named HCSRN in 2015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CRN started up in 1998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US" altLang="en-US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altLang="en-US" dirty="0">
                <a:solidFill>
                  <a:schemeClr val="bg1"/>
                </a:solidFill>
                <a:latin typeface="Arial" panose="020B0604020202020204" pitchFamily="34" charset="0"/>
              </a:rPr>
              <a:t>First Executive Director hired 2015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9CB57DE-16DA-4933-4350-758AAFCA499C}"/>
              </a:ext>
            </a:extLst>
          </p:cNvPr>
          <p:cNvSpPr txBox="1"/>
          <p:nvPr/>
        </p:nvSpPr>
        <p:spPr>
          <a:xfrm>
            <a:off x="3921287" y="141275"/>
            <a:ext cx="65638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Our Giants &amp; Visionaries</a:t>
            </a:r>
          </a:p>
        </p:txBody>
      </p:sp>
    </p:spTree>
    <p:extLst>
      <p:ext uri="{BB962C8B-B14F-4D97-AF65-F5344CB8AC3E}">
        <p14:creationId xmlns:p14="http://schemas.microsoft.com/office/powerpoint/2010/main" val="756075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/>
          </p:cNvSpPr>
          <p:nvPr/>
        </p:nvSpPr>
        <p:spPr bwMode="auto">
          <a:xfrm>
            <a:off x="4358639" y="214313"/>
            <a:ext cx="7490461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ctr" defTabSz="906364">
              <a:defRPr/>
            </a:pPr>
            <a:r>
              <a:rPr lang="en-US" sz="3600" b="1" dirty="0">
                <a:latin typeface="+mj-lt"/>
                <a:ea typeface="ＭＳ Ｐゴシック" pitchFamily="-28" charset="-128"/>
              </a:rPr>
              <a:t>What We Gain by Being Together!</a:t>
            </a:r>
          </a:p>
        </p:txBody>
      </p:sp>
      <p:sp>
        <p:nvSpPr>
          <p:cNvPr id="63491" name="Content Placeholder 2"/>
          <p:cNvSpPr>
            <a:spLocks/>
          </p:cNvSpPr>
          <p:nvPr/>
        </p:nvSpPr>
        <p:spPr bwMode="auto">
          <a:xfrm>
            <a:off x="546101" y="1442241"/>
            <a:ext cx="11493500" cy="42388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 defTabSz="966788">
              <a:spcBef>
                <a:spcPct val="50000"/>
              </a:spcBef>
              <a:spcAft>
                <a:spcPct val="25000"/>
              </a:spcAft>
              <a:buClr>
                <a:schemeClr val="bg2"/>
              </a:buClr>
              <a:buSzPct val="55000"/>
              <a:buFont typeface="Wingdings" panose="05000000000000000000" pitchFamily="2" charset="2"/>
              <a:buChar char="v"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 defTabSz="966788">
              <a:spcBef>
                <a:spcPct val="25000"/>
              </a:spcBef>
              <a:spcAft>
                <a:spcPct val="25000"/>
              </a:spcAft>
              <a:buClr>
                <a:schemeClr val="tx1"/>
              </a:buClr>
              <a:buSzPct val="80000"/>
              <a:buFont typeface="Wingdings" panose="05000000000000000000" pitchFamily="2" charset="2"/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 defTabSz="966788">
              <a:spcBef>
                <a:spcPct val="25000"/>
              </a:spcBef>
              <a:buClr>
                <a:schemeClr val="tx1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 defTabSz="966788">
              <a:spcBef>
                <a:spcPct val="25000"/>
              </a:spcBef>
              <a:buClr>
                <a:schemeClr val="tx1"/>
              </a:buClr>
              <a:buFont typeface="Wingdings" panose="05000000000000000000" pitchFamily="2" charset="2"/>
              <a:buChar char="§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 defTabSz="966788">
              <a:spcBef>
                <a:spcPct val="25000"/>
              </a:spcBef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defTabSz="966788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defTabSz="966788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defTabSz="966788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defTabSz="966788" eaLnBrk="0" fontAlgn="base" hangingPunct="0">
              <a:spcBef>
                <a:spcPct val="250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–"/>
              <a:defRPr sz="16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>
              <a:lnSpc>
                <a:spcPct val="100000"/>
              </a:lnSpc>
              <a:buClr>
                <a:srgbClr val="FF9900"/>
              </a:buClr>
              <a:buSzTx/>
              <a:buFont typeface="Wingdings 2" panose="05020102010507070707" pitchFamily="18" charset="2"/>
              <a:buNone/>
            </a:pPr>
            <a:r>
              <a:rPr lang="en-US" altLang="en-US" dirty="0"/>
              <a:t>The HCSRN meets annually to achieve the following objectives:</a:t>
            </a:r>
          </a:p>
          <a:p>
            <a:pPr marL="285750" indent="-285750">
              <a:buClr>
                <a:schemeClr val="tx1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2000" b="0" dirty="0"/>
              <a:t>Stimulating collaborative research between researchers of our member sites</a:t>
            </a:r>
          </a:p>
          <a:p>
            <a:pPr lvl="1">
              <a:buSzTx/>
              <a:buFont typeface="Wingdings" panose="05000000000000000000" pitchFamily="2" charset="2"/>
              <a:buChar char="Ø"/>
            </a:pPr>
            <a:r>
              <a:rPr lang="en-US" altLang="en-US" b="0" dirty="0"/>
              <a:t>Especially multi-site collaborative research via forums for  researchers with common interests</a:t>
            </a:r>
          </a:p>
          <a:p>
            <a:pPr lvl="1">
              <a:buSzTx/>
              <a:buFont typeface="Wingdings" panose="05000000000000000000" pitchFamily="2" charset="2"/>
              <a:buChar char="Ø"/>
            </a:pPr>
            <a:r>
              <a:rPr lang="en-US" altLang="en-US" dirty="0"/>
              <a:t>Either by subject matter or methodologies</a:t>
            </a:r>
            <a:endParaRPr lang="en-US" altLang="en-US" b="0" dirty="0"/>
          </a:p>
          <a:p>
            <a:pPr marL="285750" indent="-285750">
              <a:buClr>
                <a:schemeClr val="tx1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2000" b="0" dirty="0"/>
              <a:t>Advance our individual and collective research efforts</a:t>
            </a:r>
          </a:p>
          <a:p>
            <a:pPr marL="285750" indent="-285750">
              <a:buClr>
                <a:schemeClr val="tx1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2000" b="0" dirty="0"/>
              <a:t>Disseminate research findings and discuss methodologic issues from studies across multiple health care systems</a:t>
            </a:r>
          </a:p>
          <a:p>
            <a:pPr marL="285750" indent="-285750">
              <a:buClr>
                <a:schemeClr val="tx1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2000" b="0" dirty="0"/>
              <a:t>Promote collaboration and scientific rigor in health sciences and health services research</a:t>
            </a:r>
          </a:p>
          <a:p>
            <a:pPr marL="285750" indent="-285750">
              <a:buClr>
                <a:schemeClr val="tx1"/>
              </a:buClr>
              <a:buSzTx/>
              <a:buFont typeface="Wingdings" panose="05000000000000000000" pitchFamily="2" charset="2"/>
              <a:buChar char="§"/>
            </a:pPr>
            <a:r>
              <a:rPr lang="en-US" altLang="en-US" sz="2000" b="0" dirty="0"/>
              <a:t>To contribute to the national and international research agenda and identify areas in which the HCSRN is uniquely positioned</a:t>
            </a:r>
          </a:p>
        </p:txBody>
      </p:sp>
    </p:spTree>
    <p:extLst>
      <p:ext uri="{BB962C8B-B14F-4D97-AF65-F5344CB8AC3E}">
        <p14:creationId xmlns:p14="http://schemas.microsoft.com/office/powerpoint/2010/main" val="2787577141"/>
      </p:ext>
    </p:extLst>
  </p:cSld>
  <p:clrMapOvr>
    <a:masterClrMapping/>
  </p:clrMapOvr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3000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3000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103a1956-6255-4e89-b939-e6b013cf2e5f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A235E9738F71049A7E727AE923019A6" ma:contentTypeVersion="11" ma:contentTypeDescription="Create a new document." ma:contentTypeScope="" ma:versionID="354ac7762ac5c0ac9609b0d6fe29574e">
  <xsd:schema xmlns:xsd="http://www.w3.org/2001/XMLSchema" xmlns:xs="http://www.w3.org/2001/XMLSchema" xmlns:p="http://schemas.microsoft.com/office/2006/metadata/properties" xmlns:ns3="103a1956-6255-4e89-b939-e6b013cf2e5f" xmlns:ns4="15e03303-bf1d-4194-9456-3a354e5ca744" targetNamespace="http://schemas.microsoft.com/office/2006/metadata/properties" ma:root="true" ma:fieldsID="f9b23495d374fa512cb571de5a85bff4" ns3:_="" ns4:_="">
    <xsd:import namespace="103a1956-6255-4e89-b939-e6b013cf2e5f"/>
    <xsd:import namespace="15e03303-bf1d-4194-9456-3a354e5ca744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_activity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3a1956-6255-4e89-b939-e6b013cf2e5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6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7" nillable="true" ma:displayName="Tags" ma:internalName="MediaServiceAutoTags" ma:readOnly="true">
      <xsd:simpleType>
        <xsd:restriction base="dms:Text"/>
      </xsd:simpleType>
    </xsd:element>
    <xsd:element name="_activity" ma:index="18" nillable="true" ma:displayName="_activity" ma:hidden="true" ma:internalName="_activity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e03303-bf1d-4194-9456-3a354e5ca744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53992DA-D1FF-4BF5-90C2-7E83A7B7AD03}">
  <ds:schemaRefs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15e03303-bf1d-4194-9456-3a354e5ca744"/>
    <ds:schemaRef ds:uri="http://schemas.microsoft.com/office/2006/metadata/properties"/>
    <ds:schemaRef ds:uri="http://purl.org/dc/dcmitype/"/>
    <ds:schemaRef ds:uri="http://purl.org/dc/elements/1.1/"/>
    <ds:schemaRef ds:uri="103a1956-6255-4e89-b939-e6b013cf2e5f"/>
    <ds:schemaRef ds:uri="http://www.w3.org/XML/1998/namespace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90F5A12C-8EE9-4FFD-845D-8A50E225FB3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318F1E3-18DB-46E3-93D4-508899691E1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3a1956-6255-4e89-b939-e6b013cf2e5f"/>
    <ds:schemaRef ds:uri="15e03303-bf1d-4194-9456-3a354e5ca744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29850</TotalTime>
  <Words>2823</Words>
  <Application>Microsoft Office PowerPoint</Application>
  <PresentationFormat>Widescreen</PresentationFormat>
  <Paragraphs>488</Paragraphs>
  <Slides>40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50" baseType="lpstr">
      <vt:lpstr>ＭＳ Ｐゴシック</vt:lpstr>
      <vt:lpstr>Arial</vt:lpstr>
      <vt:lpstr>Calibri</vt:lpstr>
      <vt:lpstr>Century Gothic</vt:lpstr>
      <vt:lpstr>Grotesque</vt:lpstr>
      <vt:lpstr>Open Sans</vt:lpstr>
      <vt:lpstr>Wingdings</vt:lpstr>
      <vt:lpstr>Wingdings 2</vt:lpstr>
      <vt:lpstr>1_Default Design</vt:lpstr>
      <vt:lpstr>Worksheet</vt:lpstr>
      <vt:lpstr>The State of the Network   Michael Horberg, MD MAS FACP FIDSA HCSRN Governing Board Chair  Associate Medical Director Kaiser Permanente Mid-Atlantic Permanente Medical Group Executive Director, Mid-Atlantic Permanente Research Institute </vt:lpstr>
      <vt:lpstr>Mission, Vision &amp; Values</vt:lpstr>
      <vt:lpstr>Who We Are / Our Membership</vt:lpstr>
      <vt:lpstr>Who We Are - Please Send Us Your Group’s Photos!</vt:lpstr>
      <vt:lpstr>Who We Are - Please Send Us Your Group’s Photos!</vt:lpstr>
      <vt:lpstr>Who We Are - Please Send Us Your Group’s Photos!</vt:lpstr>
      <vt:lpstr>Our Central Office!   Fantastic Partners!</vt:lpstr>
      <vt:lpstr>We Stand on the Shoulders of Giants and Visionaries!</vt:lpstr>
      <vt:lpstr>PowerPoint Presentation</vt:lpstr>
      <vt:lpstr>Why I Want to be Here</vt:lpstr>
      <vt:lpstr>HCSRN Celebrates 30 Years!</vt:lpstr>
      <vt:lpstr>Founders’ Award</vt:lpstr>
      <vt:lpstr>Our Strengths (Lest We Forget!)</vt:lpstr>
      <vt:lpstr>2023 Accomplishments</vt:lpstr>
      <vt:lpstr>2023 Accomplishments (Continued)</vt:lpstr>
      <vt:lpstr>Our Value Task Force - Big Work in 2023!</vt:lpstr>
      <vt:lpstr>2023 Accomplishments</vt:lpstr>
      <vt:lpstr>2023 Accomplishments</vt:lpstr>
      <vt:lpstr>2023 Accomplishments</vt:lpstr>
      <vt:lpstr>2023 Accomplishments</vt:lpstr>
      <vt:lpstr>2023 Accomplishments</vt:lpstr>
      <vt:lpstr>2023 Accomplishments</vt:lpstr>
      <vt:lpstr>Your HCSRN Governing Board</vt:lpstr>
      <vt:lpstr>2023 Executive Committee</vt:lpstr>
      <vt:lpstr>2024 Governing Board</vt:lpstr>
      <vt:lpstr>2024 Governing Board</vt:lpstr>
      <vt:lpstr>2024 Budget</vt:lpstr>
      <vt:lpstr>Overview – HCSRN VDW</vt:lpstr>
      <vt:lpstr>VDW Usage: Core VDW Tables</vt:lpstr>
      <vt:lpstr>The “Expanded CESR Universe” (KP Only)</vt:lpstr>
      <vt:lpstr>PowerPoint Presentation</vt:lpstr>
      <vt:lpstr>Thank You Volunteers!</vt:lpstr>
      <vt:lpstr>Thank You Volunteers!</vt:lpstr>
      <vt:lpstr>Thank You For Your Support</vt:lpstr>
      <vt:lpstr>PowerPoint Presentation</vt:lpstr>
      <vt:lpstr>Thanks for Your Attention</vt:lpstr>
      <vt:lpstr>PowerPoint Presentation</vt:lpstr>
      <vt:lpstr>Paper of the Year</vt:lpstr>
      <vt:lpstr>PowerPoint Presentation</vt:lpstr>
      <vt:lpstr>PowerPoint Presentation</vt:lpstr>
    </vt:vector>
  </TitlesOfParts>
  <Company>HealthPartners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HCSRN Governing Board Monthly Video Update  June 2019</dc:title>
  <dc:creator>Sarah Greene</dc:creator>
  <cp:lastModifiedBy>Alex Grandin</cp:lastModifiedBy>
  <cp:revision>277</cp:revision>
  <cp:lastPrinted>2024-03-22T14:36:52Z</cp:lastPrinted>
  <dcterms:created xsi:type="dcterms:W3CDTF">2019-06-07T21:37:15Z</dcterms:created>
  <dcterms:modified xsi:type="dcterms:W3CDTF">2024-04-22T18:35:07Z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0x0101001A235E9738F71049A7E727AE923019A6</vt:lpwstr>
  </property>
</Properties>
</file>